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300" r:id="rId2"/>
    <p:sldId id="258" r:id="rId3"/>
    <p:sldId id="261" r:id="rId4"/>
    <p:sldId id="260" r:id="rId5"/>
    <p:sldId id="262" r:id="rId6"/>
    <p:sldId id="263" r:id="rId7"/>
    <p:sldId id="264" r:id="rId8"/>
    <p:sldId id="265" r:id="rId9"/>
    <p:sldId id="266" r:id="rId10"/>
    <p:sldId id="268" r:id="rId11"/>
    <p:sldId id="267" r:id="rId12"/>
    <p:sldId id="269" r:id="rId13"/>
    <p:sldId id="272" r:id="rId14"/>
    <p:sldId id="271" r:id="rId15"/>
    <p:sldId id="273" r:id="rId16"/>
    <p:sldId id="274" r:id="rId17"/>
    <p:sldId id="275" r:id="rId18"/>
    <p:sldId id="276" r:id="rId19"/>
    <p:sldId id="277" r:id="rId20"/>
    <p:sldId id="278" r:id="rId21"/>
    <p:sldId id="279" r:id="rId22"/>
    <p:sldId id="280" r:id="rId23"/>
    <p:sldId id="284" r:id="rId24"/>
    <p:sldId id="285" r:id="rId25"/>
    <p:sldId id="283" r:id="rId26"/>
    <p:sldId id="286" r:id="rId27"/>
    <p:sldId id="287" r:id="rId28"/>
    <p:sldId id="288" r:id="rId29"/>
    <p:sldId id="289" r:id="rId30"/>
    <p:sldId id="290" r:id="rId31"/>
    <p:sldId id="291" r:id="rId32"/>
    <p:sldId id="292" r:id="rId33"/>
    <p:sldId id="293" r:id="rId34"/>
    <p:sldId id="294" r:id="rId35"/>
    <p:sldId id="295" r:id="rId36"/>
    <p:sldId id="296" r:id="rId37"/>
    <p:sldId id="297" r:id="rId38"/>
    <p:sldId id="298" r:id="rId39"/>
    <p:sldId id="299" r:id="rId40"/>
  </p:sldIdLst>
  <p:sldSz cx="18288000" cy="10287000"/>
  <p:notesSz cx="6858000" cy="9144000"/>
  <p:embeddedFontLst>
    <p:embeddedFont>
      <p:font typeface="Arial Black" panose="020B0A04020102020204" pitchFamily="34" charset="0"/>
      <p:bold r:id="rId41"/>
    </p:embeddedFont>
    <p:embeddedFont>
      <p:font typeface="Calibri" panose="020F0502020204030204" pitchFamily="34" charset="0"/>
      <p:regular r:id="rId42"/>
      <p:bold r:id="rId43"/>
      <p:italic r:id="rId44"/>
      <p:boldItalic r:id="rId45"/>
    </p:embeddedFont>
    <p:embeddedFont>
      <p:font typeface="Findel" panose="020B0604020202020204" charset="0"/>
      <p:regular r:id="rId46"/>
    </p:embeddedFont>
    <p:embeddedFont>
      <p:font typeface="Inter V Black" panose="02000503000000020004" pitchFamily="2" charset="0"/>
      <p:bold r:id="rId47"/>
    </p:embeddedFont>
    <p:embeddedFont>
      <p:font typeface="Palatino Linotype" panose="02040502050505030304" pitchFamily="18" charset="0"/>
      <p:regular r:id="rId48"/>
      <p:bold r:id="rId49"/>
      <p:italic r:id="rId50"/>
      <p:boldItalic r:id="rId51"/>
    </p:embeddedFont>
    <p:embeddedFont>
      <p:font typeface="Segoe UI" panose="020B0502040204020203" pitchFamily="34" charset="0"/>
      <p:regular r:id="rId52"/>
      <p:bold r:id="rId53"/>
      <p:italic r:id="rId54"/>
      <p:boldItalic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457F18-5446-469C-A5DE-ECFA0168AB1E}" v="18" dt="2023-04-10T14:19:33.1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 Id="rId60" Type="http://schemas.microsoft.com/office/2015/10/relationships/revisionInfo" Target="revisionInfo.xml"/></Relationships>
</file>

<file path=ppt/media/image1.jpeg>
</file>

<file path=ppt/media/image10.jpg>
</file>

<file path=ppt/media/image11.png>
</file>

<file path=ppt/media/image2.jpeg>
</file>

<file path=ppt/media/image4.jpg>
</file>

<file path=ppt/media/image5.jp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jpg"/></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jpg"/></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s>
</file>

<file path=ppt/slides/_rels/slide3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7492510" y="7658100"/>
            <a:ext cx="3302980" cy="1492320"/>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459873" y="755928"/>
            <a:ext cx="9368254" cy="3539430"/>
          </a:xfrm>
          <a:prstGeom prst="rect">
            <a:avLst/>
          </a:prstGeom>
        </p:spPr>
        <p:txBody>
          <a:bodyPr wrap="square" lIns="0" tIns="0" rIns="0" bIns="0" rtlCol="0" anchor="t">
            <a:spAutoFit/>
          </a:bodyPr>
          <a:lstStyle/>
          <a:p>
            <a:pPr algn="ctr">
              <a:spcBef>
                <a:spcPct val="0"/>
              </a:spcBef>
            </a:pPr>
            <a:r>
              <a:rPr lang="en-US" sz="115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3776246" y="4914900"/>
            <a:ext cx="10735508" cy="2123658"/>
          </a:xfrm>
          <a:prstGeom prst="rect">
            <a:avLst/>
          </a:prstGeom>
          <a:noFill/>
        </p:spPr>
        <p:txBody>
          <a:bodyPr wrap="square" rtlCol="0">
            <a:spAutoFit/>
          </a:bodyPr>
          <a:lstStyle/>
          <a:p>
            <a:pPr algn="ctr"/>
            <a:r>
              <a:rPr lang="en-PH" sz="4400" dirty="0">
                <a:latin typeface="Arial Black" panose="020B0A04020102020204" pitchFamily="34" charset="0"/>
              </a:rPr>
              <a:t>TOPIC 1: </a:t>
            </a:r>
          </a:p>
          <a:p>
            <a:pPr algn="ctr"/>
            <a:r>
              <a:rPr lang="en-PH" sz="4400" dirty="0">
                <a:latin typeface="Arial Black" panose="020B0A04020102020204" pitchFamily="34" charset="0"/>
              </a:rPr>
              <a:t>RELIGIOUS AND SECULAR FESTIVALS</a:t>
            </a:r>
          </a:p>
        </p:txBody>
      </p:sp>
    </p:spTree>
    <p:extLst>
      <p:ext uri="{BB962C8B-B14F-4D97-AF65-F5344CB8AC3E}">
        <p14:creationId xmlns:p14="http://schemas.microsoft.com/office/powerpoint/2010/main" val="17154969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4548176"/>
            <a:ext cx="15544800" cy="1190647"/>
          </a:xfrm>
          <a:prstGeom prst="rect">
            <a:avLst/>
          </a:prstGeom>
          <a:noFill/>
        </p:spPr>
        <p:txBody>
          <a:bodyPr wrap="square" rtlCol="0">
            <a:spAutoFit/>
          </a:bodyPr>
          <a:lstStyle/>
          <a:p>
            <a:pPr algn="ctr">
              <a:lnSpc>
                <a:spcPct val="107000"/>
              </a:lnSpc>
              <a:spcAft>
                <a:spcPts val="800"/>
              </a:spcAft>
            </a:pPr>
            <a:r>
              <a:rPr lang="en-US" sz="7200" b="1" kern="100" dirty="0">
                <a:latin typeface="Segoe UI" panose="020B0502040204020203" pitchFamily="34" charset="0"/>
                <a:ea typeface="Calibri" panose="020F0502020204030204" pitchFamily="34" charset="0"/>
                <a:cs typeface="Times New Roman" panose="02020603050405020304" pitchFamily="18" charset="0"/>
              </a:rPr>
              <a:t>HAPOS NOH????</a:t>
            </a:r>
          </a:p>
        </p:txBody>
      </p:sp>
    </p:spTree>
    <p:extLst>
      <p:ext uri="{BB962C8B-B14F-4D97-AF65-F5344CB8AC3E}">
        <p14:creationId xmlns:p14="http://schemas.microsoft.com/office/powerpoint/2010/main" val="8746088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2562086"/>
            <a:ext cx="15544800" cy="4952574"/>
          </a:xfrm>
          <a:prstGeom prst="rect">
            <a:avLst/>
          </a:prstGeom>
          <a:noFill/>
        </p:spPr>
        <p:txBody>
          <a:bodyPr wrap="square" rtlCol="0">
            <a:spAutoFit/>
          </a:bodyPr>
          <a:lstStyle/>
          <a:p>
            <a:pPr algn="ctr">
              <a:lnSpc>
                <a:spcPct val="107000"/>
              </a:lnSpc>
              <a:spcAft>
                <a:spcPts val="800"/>
              </a:spcAft>
            </a:pPr>
            <a:r>
              <a:rPr lang="en-US" sz="7200" b="1" kern="100" dirty="0">
                <a:latin typeface="Segoe UI" panose="020B0502040204020203" pitchFamily="34" charset="0"/>
                <a:ea typeface="Calibri" panose="020F0502020204030204" pitchFamily="34" charset="0"/>
                <a:cs typeface="Times New Roman" panose="02020603050405020304" pitchFamily="18" charset="0"/>
              </a:rPr>
              <a:t>HAPOS NOH????</a:t>
            </a:r>
          </a:p>
          <a:p>
            <a:pPr algn="ctr">
              <a:lnSpc>
                <a:spcPct val="107000"/>
              </a:lnSpc>
              <a:spcAft>
                <a:spcPts val="800"/>
              </a:spcAft>
            </a:pPr>
            <a:endParaRPr lang="en-US" sz="7200" b="1" kern="100" dirty="0">
              <a:effectLst/>
              <a:latin typeface="Segoe UI" panose="020B0502040204020203"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sz="7200" b="1" kern="100" dirty="0">
                <a:effectLst/>
                <a:latin typeface="Segoe UI" panose="020B0502040204020203" pitchFamily="34" charset="0"/>
                <a:ea typeface="Calibri" panose="020F0502020204030204" pitchFamily="34" charset="0"/>
                <a:cs typeface="Times New Roman" panose="02020603050405020304" pitchFamily="18" charset="0"/>
              </a:rPr>
              <a:t>GIDLAN</a:t>
            </a:r>
            <a:r>
              <a:rPr lang="en-US" sz="7200" b="1" kern="100" dirty="0">
                <a:latin typeface="Segoe UI" panose="020B0502040204020203" pitchFamily="34" charset="0"/>
                <a:ea typeface="Calibri" panose="020F0502020204030204" pitchFamily="34" charset="0"/>
                <a:cs typeface="Times New Roman" panose="02020603050405020304" pitchFamily="18" charset="0"/>
              </a:rPr>
              <a:t>G EH, AKO RON GID JA GA EXPLAIN HUH</a:t>
            </a:r>
            <a:endParaRPr lang="en-US" sz="7200" kern="100" dirty="0">
              <a:effectLst/>
              <a:latin typeface="Segoe UI"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7227448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4429530"/>
            <a:ext cx="15544800" cy="1190647"/>
          </a:xfrm>
          <a:prstGeom prst="rect">
            <a:avLst/>
          </a:prstGeom>
          <a:noFill/>
        </p:spPr>
        <p:txBody>
          <a:bodyPr wrap="square" rtlCol="0">
            <a:spAutoFit/>
          </a:bodyPr>
          <a:lstStyle/>
          <a:p>
            <a:pPr algn="ctr">
              <a:lnSpc>
                <a:spcPct val="107000"/>
              </a:lnSpc>
              <a:spcAft>
                <a:spcPts val="800"/>
              </a:spcAft>
            </a:pPr>
            <a:r>
              <a:rPr lang="en-US" sz="7200" b="1" kern="100" dirty="0">
                <a:latin typeface="Segoe UI" panose="020B0502040204020203" pitchFamily="34" charset="0"/>
                <a:ea typeface="Calibri" panose="020F0502020204030204" pitchFamily="34" charset="0"/>
                <a:cs typeface="Times New Roman" panose="02020603050405020304" pitchFamily="18" charset="0"/>
              </a:rPr>
              <a:t>HIMUAN TA KA VENN DIAGRAM?</a:t>
            </a:r>
            <a:endParaRPr lang="en-US" sz="7200" kern="100" dirty="0">
              <a:effectLst/>
              <a:latin typeface="Segoe UI"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52278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473266" y="1333500"/>
            <a:ext cx="15544800" cy="1190647"/>
          </a:xfrm>
          <a:prstGeom prst="rect">
            <a:avLst/>
          </a:prstGeom>
          <a:noFill/>
        </p:spPr>
        <p:txBody>
          <a:bodyPr wrap="square" rtlCol="0">
            <a:spAutoFit/>
          </a:bodyPr>
          <a:lstStyle/>
          <a:p>
            <a:pPr>
              <a:lnSpc>
                <a:spcPct val="107000"/>
              </a:lnSpc>
              <a:spcAft>
                <a:spcPts val="800"/>
              </a:spcAft>
            </a:pPr>
            <a:r>
              <a:rPr lang="en-US" sz="7200" b="1" kern="100" dirty="0">
                <a:latin typeface="Segoe UI" panose="020B0502040204020203" pitchFamily="34" charset="0"/>
                <a:ea typeface="Calibri" panose="020F0502020204030204" pitchFamily="34" charset="0"/>
                <a:cs typeface="Times New Roman" panose="02020603050405020304" pitchFamily="18" charset="0"/>
              </a:rPr>
              <a:t>HIMUAN TA KA VENN DIAGRAM?</a:t>
            </a:r>
            <a:endParaRPr lang="en-US" sz="7200" kern="100" dirty="0">
              <a:effectLst/>
              <a:latin typeface="Segoe UI" panose="020B0502040204020203" pitchFamily="34" charset="0"/>
              <a:ea typeface="Calibri" panose="020F0502020204030204" pitchFamily="34" charset="0"/>
              <a:cs typeface="Times New Roman" panose="02020603050405020304" pitchFamily="18" charset="0"/>
            </a:endParaRPr>
          </a:p>
        </p:txBody>
      </p:sp>
      <p:sp>
        <p:nvSpPr>
          <p:cNvPr id="9" name="Oval 8">
            <a:extLst>
              <a:ext uri="{FF2B5EF4-FFF2-40B4-BE49-F238E27FC236}">
                <a16:creationId xmlns:a16="http://schemas.microsoft.com/office/drawing/2014/main" id="{5D546324-A758-59DE-01AC-F6086924905A}"/>
              </a:ext>
            </a:extLst>
          </p:cNvPr>
          <p:cNvSpPr/>
          <p:nvPr/>
        </p:nvSpPr>
        <p:spPr>
          <a:xfrm>
            <a:off x="4428823" y="2909700"/>
            <a:ext cx="6120000" cy="61200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Oval 9">
            <a:extLst>
              <a:ext uri="{FF2B5EF4-FFF2-40B4-BE49-F238E27FC236}">
                <a16:creationId xmlns:a16="http://schemas.microsoft.com/office/drawing/2014/main" id="{8636445E-9388-FEC9-829E-CA16AB62EA3B}"/>
              </a:ext>
            </a:extLst>
          </p:cNvPr>
          <p:cNvSpPr/>
          <p:nvPr/>
        </p:nvSpPr>
        <p:spPr>
          <a:xfrm>
            <a:off x="7739177" y="2915649"/>
            <a:ext cx="6120000" cy="61200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TextBox 11">
            <a:extLst>
              <a:ext uri="{FF2B5EF4-FFF2-40B4-BE49-F238E27FC236}">
                <a16:creationId xmlns:a16="http://schemas.microsoft.com/office/drawing/2014/main" id="{718F4A31-1CBC-0E5F-9C47-FAF6604D95AD}"/>
              </a:ext>
            </a:extLst>
          </p:cNvPr>
          <p:cNvSpPr txBox="1"/>
          <p:nvPr/>
        </p:nvSpPr>
        <p:spPr>
          <a:xfrm>
            <a:off x="6205423" y="3314700"/>
            <a:ext cx="2286000" cy="646331"/>
          </a:xfrm>
          <a:prstGeom prst="rect">
            <a:avLst/>
          </a:prstGeom>
          <a:noFill/>
        </p:spPr>
        <p:txBody>
          <a:bodyPr wrap="square" rtlCol="0">
            <a:spAutoFit/>
          </a:bodyPr>
          <a:lstStyle/>
          <a:p>
            <a:pPr algn="ctr"/>
            <a:r>
              <a:rPr lang="en-PH" b="1" dirty="0">
                <a:latin typeface="Arial Black" panose="020B0A04020102020204" pitchFamily="34" charset="0"/>
              </a:rPr>
              <a:t>RELIGIOUS FESTIVALS</a:t>
            </a:r>
          </a:p>
        </p:txBody>
      </p:sp>
      <p:sp>
        <p:nvSpPr>
          <p:cNvPr id="13" name="TextBox 12">
            <a:extLst>
              <a:ext uri="{FF2B5EF4-FFF2-40B4-BE49-F238E27FC236}">
                <a16:creationId xmlns:a16="http://schemas.microsoft.com/office/drawing/2014/main" id="{7D2F046D-8183-CBAF-C84B-00D482F42EF9}"/>
              </a:ext>
            </a:extLst>
          </p:cNvPr>
          <p:cNvSpPr txBox="1"/>
          <p:nvPr/>
        </p:nvSpPr>
        <p:spPr>
          <a:xfrm>
            <a:off x="9796577" y="3284104"/>
            <a:ext cx="2286000" cy="646331"/>
          </a:xfrm>
          <a:prstGeom prst="rect">
            <a:avLst/>
          </a:prstGeom>
          <a:noFill/>
        </p:spPr>
        <p:txBody>
          <a:bodyPr wrap="square" rtlCol="0">
            <a:spAutoFit/>
          </a:bodyPr>
          <a:lstStyle/>
          <a:p>
            <a:pPr algn="ctr"/>
            <a:r>
              <a:rPr lang="en-PH" dirty="0">
                <a:latin typeface="Arial Black" panose="020B0A04020102020204" pitchFamily="34" charset="0"/>
              </a:rPr>
              <a:t>SECULAR FESTIVALS</a:t>
            </a:r>
          </a:p>
        </p:txBody>
      </p:sp>
      <p:sp>
        <p:nvSpPr>
          <p:cNvPr id="15" name="TextBox 14">
            <a:extLst>
              <a:ext uri="{FF2B5EF4-FFF2-40B4-BE49-F238E27FC236}">
                <a16:creationId xmlns:a16="http://schemas.microsoft.com/office/drawing/2014/main" id="{ECC7211C-4402-30C9-FA28-95FC96506893}"/>
              </a:ext>
            </a:extLst>
          </p:cNvPr>
          <p:cNvSpPr txBox="1"/>
          <p:nvPr/>
        </p:nvSpPr>
        <p:spPr>
          <a:xfrm>
            <a:off x="10939577" y="5048865"/>
            <a:ext cx="2286000" cy="2308324"/>
          </a:xfrm>
          <a:prstGeom prst="rect">
            <a:avLst/>
          </a:prstGeom>
          <a:noFill/>
        </p:spPr>
        <p:txBody>
          <a:bodyPr wrap="square" rtlCol="0">
            <a:spAutoFit/>
          </a:bodyPr>
          <a:lstStyle/>
          <a:p>
            <a:pPr algn="ctr"/>
            <a:r>
              <a:rPr lang="en-PH" sz="2400" dirty="0">
                <a:latin typeface="Segoe UI" panose="020B0502040204020203" pitchFamily="34" charset="0"/>
                <a:cs typeface="Segoe UI" panose="020B0502040204020203" pitchFamily="34" charset="0"/>
              </a:rPr>
              <a:t>FESTIVALS WITH </a:t>
            </a:r>
            <a:r>
              <a:rPr lang="en-PH" sz="2400" b="1" dirty="0">
                <a:latin typeface="Segoe UI" panose="020B0502040204020203" pitchFamily="34" charset="0"/>
                <a:cs typeface="Segoe UI" panose="020B0502040204020203" pitchFamily="34" charset="0"/>
              </a:rPr>
              <a:t>NO</a:t>
            </a:r>
            <a:r>
              <a:rPr lang="en-PH" sz="2400" dirty="0">
                <a:latin typeface="Segoe UI" panose="020B0502040204020203" pitchFamily="34" charset="0"/>
                <a:cs typeface="Segoe UI" panose="020B0502040204020203" pitchFamily="34" charset="0"/>
              </a:rPr>
              <a:t> RELATION TO RELIGIOUS BELIEFS AND TRADITION</a:t>
            </a:r>
          </a:p>
        </p:txBody>
      </p:sp>
      <p:sp>
        <p:nvSpPr>
          <p:cNvPr id="4" name="TextBox 3">
            <a:extLst>
              <a:ext uri="{FF2B5EF4-FFF2-40B4-BE49-F238E27FC236}">
                <a16:creationId xmlns:a16="http://schemas.microsoft.com/office/drawing/2014/main" id="{145C95DC-8F38-61AD-8E30-BA3B5B2A0EEA}"/>
              </a:ext>
            </a:extLst>
          </p:cNvPr>
          <p:cNvSpPr txBox="1"/>
          <p:nvPr/>
        </p:nvSpPr>
        <p:spPr>
          <a:xfrm>
            <a:off x="5355223" y="5219700"/>
            <a:ext cx="2286000" cy="2308324"/>
          </a:xfrm>
          <a:prstGeom prst="rect">
            <a:avLst/>
          </a:prstGeom>
          <a:noFill/>
        </p:spPr>
        <p:txBody>
          <a:bodyPr wrap="square" rtlCol="0">
            <a:spAutoFit/>
          </a:bodyPr>
          <a:lstStyle/>
          <a:p>
            <a:pPr algn="ctr"/>
            <a:r>
              <a:rPr lang="en-PH" sz="2400" dirty="0">
                <a:latin typeface="Segoe UI" panose="020B0502040204020203" pitchFamily="34" charset="0"/>
                <a:cs typeface="Segoe UI" panose="020B0502040204020203" pitchFamily="34" charset="0"/>
              </a:rPr>
              <a:t>FESTIVALS WITH RELATION TO RELIGIOUS BELIEFS AND TRADITION</a:t>
            </a:r>
          </a:p>
        </p:txBody>
      </p:sp>
    </p:spTree>
    <p:extLst>
      <p:ext uri="{BB962C8B-B14F-4D97-AF65-F5344CB8AC3E}">
        <p14:creationId xmlns:p14="http://schemas.microsoft.com/office/powerpoint/2010/main" val="368185614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473266" y="1333500"/>
            <a:ext cx="15544800" cy="1190647"/>
          </a:xfrm>
          <a:prstGeom prst="rect">
            <a:avLst/>
          </a:prstGeom>
          <a:noFill/>
        </p:spPr>
        <p:txBody>
          <a:bodyPr wrap="square" rtlCol="0">
            <a:spAutoFit/>
          </a:bodyPr>
          <a:lstStyle/>
          <a:p>
            <a:pPr>
              <a:lnSpc>
                <a:spcPct val="107000"/>
              </a:lnSpc>
              <a:spcAft>
                <a:spcPts val="800"/>
              </a:spcAft>
            </a:pPr>
            <a:r>
              <a:rPr lang="en-US" sz="7200" b="1" kern="100" dirty="0">
                <a:latin typeface="Segoe UI" panose="020B0502040204020203" pitchFamily="34" charset="0"/>
                <a:ea typeface="Calibri" panose="020F0502020204030204" pitchFamily="34" charset="0"/>
                <a:cs typeface="Times New Roman" panose="02020603050405020304" pitchFamily="18" charset="0"/>
              </a:rPr>
              <a:t>HIMUAN TA KA VENN DIAGRAM?</a:t>
            </a:r>
            <a:endParaRPr lang="en-US" sz="7200" kern="100" dirty="0">
              <a:effectLst/>
              <a:latin typeface="Segoe UI" panose="020B0502040204020203" pitchFamily="34" charset="0"/>
              <a:ea typeface="Calibri" panose="020F0502020204030204" pitchFamily="34" charset="0"/>
              <a:cs typeface="Times New Roman" panose="02020603050405020304" pitchFamily="18" charset="0"/>
            </a:endParaRPr>
          </a:p>
        </p:txBody>
      </p:sp>
      <p:sp>
        <p:nvSpPr>
          <p:cNvPr id="9" name="Oval 8">
            <a:extLst>
              <a:ext uri="{FF2B5EF4-FFF2-40B4-BE49-F238E27FC236}">
                <a16:creationId xmlns:a16="http://schemas.microsoft.com/office/drawing/2014/main" id="{5D546324-A758-59DE-01AC-F6086924905A}"/>
              </a:ext>
            </a:extLst>
          </p:cNvPr>
          <p:cNvSpPr/>
          <p:nvPr/>
        </p:nvSpPr>
        <p:spPr>
          <a:xfrm>
            <a:off x="4428823" y="2909700"/>
            <a:ext cx="6120000" cy="61200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Oval 9">
            <a:extLst>
              <a:ext uri="{FF2B5EF4-FFF2-40B4-BE49-F238E27FC236}">
                <a16:creationId xmlns:a16="http://schemas.microsoft.com/office/drawing/2014/main" id="{8636445E-9388-FEC9-829E-CA16AB62EA3B}"/>
              </a:ext>
            </a:extLst>
          </p:cNvPr>
          <p:cNvSpPr/>
          <p:nvPr/>
        </p:nvSpPr>
        <p:spPr>
          <a:xfrm>
            <a:off x="7739177" y="2915649"/>
            <a:ext cx="6120000" cy="61200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TextBox 11">
            <a:extLst>
              <a:ext uri="{FF2B5EF4-FFF2-40B4-BE49-F238E27FC236}">
                <a16:creationId xmlns:a16="http://schemas.microsoft.com/office/drawing/2014/main" id="{718F4A31-1CBC-0E5F-9C47-FAF6604D95AD}"/>
              </a:ext>
            </a:extLst>
          </p:cNvPr>
          <p:cNvSpPr txBox="1"/>
          <p:nvPr/>
        </p:nvSpPr>
        <p:spPr>
          <a:xfrm>
            <a:off x="6205423" y="3314700"/>
            <a:ext cx="2286000" cy="646331"/>
          </a:xfrm>
          <a:prstGeom prst="rect">
            <a:avLst/>
          </a:prstGeom>
          <a:noFill/>
        </p:spPr>
        <p:txBody>
          <a:bodyPr wrap="square" rtlCol="0">
            <a:spAutoFit/>
          </a:bodyPr>
          <a:lstStyle/>
          <a:p>
            <a:pPr algn="ctr"/>
            <a:r>
              <a:rPr lang="en-PH" b="1" dirty="0">
                <a:latin typeface="Arial Black" panose="020B0A04020102020204" pitchFamily="34" charset="0"/>
              </a:rPr>
              <a:t>RELIGIOUS FESTIVALS</a:t>
            </a:r>
          </a:p>
        </p:txBody>
      </p:sp>
      <p:sp>
        <p:nvSpPr>
          <p:cNvPr id="13" name="TextBox 12">
            <a:extLst>
              <a:ext uri="{FF2B5EF4-FFF2-40B4-BE49-F238E27FC236}">
                <a16:creationId xmlns:a16="http://schemas.microsoft.com/office/drawing/2014/main" id="{7D2F046D-8183-CBAF-C84B-00D482F42EF9}"/>
              </a:ext>
            </a:extLst>
          </p:cNvPr>
          <p:cNvSpPr txBox="1"/>
          <p:nvPr/>
        </p:nvSpPr>
        <p:spPr>
          <a:xfrm>
            <a:off x="9796577" y="3284104"/>
            <a:ext cx="2286000" cy="646331"/>
          </a:xfrm>
          <a:prstGeom prst="rect">
            <a:avLst/>
          </a:prstGeom>
          <a:noFill/>
        </p:spPr>
        <p:txBody>
          <a:bodyPr wrap="square" rtlCol="0">
            <a:spAutoFit/>
          </a:bodyPr>
          <a:lstStyle/>
          <a:p>
            <a:pPr algn="ctr"/>
            <a:r>
              <a:rPr lang="en-PH" dirty="0">
                <a:latin typeface="Arial Black" panose="020B0A04020102020204" pitchFamily="34" charset="0"/>
              </a:rPr>
              <a:t>SECULAR FESTIVALS</a:t>
            </a:r>
          </a:p>
        </p:txBody>
      </p:sp>
      <p:sp>
        <p:nvSpPr>
          <p:cNvPr id="14" name="TextBox 13">
            <a:extLst>
              <a:ext uri="{FF2B5EF4-FFF2-40B4-BE49-F238E27FC236}">
                <a16:creationId xmlns:a16="http://schemas.microsoft.com/office/drawing/2014/main" id="{404A5159-F1AB-D3A5-BC6E-E0CB652BE557}"/>
              </a:ext>
            </a:extLst>
          </p:cNvPr>
          <p:cNvSpPr txBox="1"/>
          <p:nvPr/>
        </p:nvSpPr>
        <p:spPr>
          <a:xfrm>
            <a:off x="8019977" y="5602862"/>
            <a:ext cx="2286000" cy="1200329"/>
          </a:xfrm>
          <a:prstGeom prst="rect">
            <a:avLst/>
          </a:prstGeom>
          <a:noFill/>
        </p:spPr>
        <p:txBody>
          <a:bodyPr wrap="square" rtlCol="0">
            <a:spAutoFit/>
          </a:bodyPr>
          <a:lstStyle/>
          <a:p>
            <a:pPr algn="ctr"/>
            <a:r>
              <a:rPr lang="en-PH" sz="2400" dirty="0" err="1">
                <a:latin typeface="Segoe UI" panose="020B0502040204020203" pitchFamily="34" charset="0"/>
                <a:cs typeface="Segoe UI" panose="020B0502040204020203" pitchFamily="34" charset="0"/>
              </a:rPr>
              <a:t>Paryos</a:t>
            </a:r>
            <a:r>
              <a:rPr lang="en-PH" sz="2400" dirty="0">
                <a:latin typeface="Segoe UI" panose="020B0502040204020203" pitchFamily="34" charset="0"/>
                <a:cs typeface="Segoe UI" panose="020B0502040204020203" pitchFamily="34" charset="0"/>
              </a:rPr>
              <a:t> </a:t>
            </a:r>
            <a:r>
              <a:rPr lang="en-PH" sz="2400" dirty="0" err="1">
                <a:latin typeface="Segoe UI" panose="020B0502040204020203" pitchFamily="34" charset="0"/>
                <a:cs typeface="Segoe UI" panose="020B0502040204020203" pitchFamily="34" charset="0"/>
              </a:rPr>
              <a:t>sanda</a:t>
            </a:r>
            <a:r>
              <a:rPr lang="en-PH" sz="2400" dirty="0">
                <a:latin typeface="Segoe UI" panose="020B0502040204020203" pitchFamily="34" charset="0"/>
                <a:cs typeface="Segoe UI" panose="020B0502040204020203" pitchFamily="34" charset="0"/>
              </a:rPr>
              <a:t> </a:t>
            </a:r>
            <a:r>
              <a:rPr lang="en-PH" sz="2400" dirty="0" err="1">
                <a:latin typeface="Segoe UI" panose="020B0502040204020203" pitchFamily="34" charset="0"/>
                <a:cs typeface="Segoe UI" panose="020B0502040204020203" pitchFamily="34" charset="0"/>
              </a:rPr>
              <a:t>nga</a:t>
            </a:r>
            <a:r>
              <a:rPr lang="en-PH" sz="2400" dirty="0">
                <a:latin typeface="Segoe UI" panose="020B0502040204020203" pitchFamily="34" charset="0"/>
                <a:cs typeface="Segoe UI" panose="020B0502040204020203" pitchFamily="34" charset="0"/>
              </a:rPr>
              <a:t> </a:t>
            </a:r>
            <a:r>
              <a:rPr lang="en-PH" sz="2400" dirty="0" err="1">
                <a:latin typeface="Segoe UI" panose="020B0502040204020203" pitchFamily="34" charset="0"/>
                <a:cs typeface="Segoe UI" panose="020B0502040204020203" pitchFamily="34" charset="0"/>
              </a:rPr>
              <a:t>mga</a:t>
            </a:r>
            <a:r>
              <a:rPr lang="en-PH" sz="2400" dirty="0">
                <a:latin typeface="Segoe UI" panose="020B0502040204020203" pitchFamily="34" charset="0"/>
                <a:cs typeface="Segoe UI" panose="020B0502040204020203" pitchFamily="34" charset="0"/>
              </a:rPr>
              <a:t> festivals</a:t>
            </a:r>
          </a:p>
        </p:txBody>
      </p:sp>
      <p:sp>
        <p:nvSpPr>
          <p:cNvPr id="15" name="TextBox 14">
            <a:extLst>
              <a:ext uri="{FF2B5EF4-FFF2-40B4-BE49-F238E27FC236}">
                <a16:creationId xmlns:a16="http://schemas.microsoft.com/office/drawing/2014/main" id="{ECC7211C-4402-30C9-FA28-95FC96506893}"/>
              </a:ext>
            </a:extLst>
          </p:cNvPr>
          <p:cNvSpPr txBox="1"/>
          <p:nvPr/>
        </p:nvSpPr>
        <p:spPr>
          <a:xfrm>
            <a:off x="10939577" y="5048865"/>
            <a:ext cx="2286000" cy="2308324"/>
          </a:xfrm>
          <a:prstGeom prst="rect">
            <a:avLst/>
          </a:prstGeom>
          <a:noFill/>
        </p:spPr>
        <p:txBody>
          <a:bodyPr wrap="square" rtlCol="0">
            <a:spAutoFit/>
          </a:bodyPr>
          <a:lstStyle/>
          <a:p>
            <a:pPr algn="ctr"/>
            <a:r>
              <a:rPr lang="en-PH" sz="2400" dirty="0">
                <a:latin typeface="Segoe UI" panose="020B0502040204020203" pitchFamily="34" charset="0"/>
                <a:cs typeface="Segoe UI" panose="020B0502040204020203" pitchFamily="34" charset="0"/>
              </a:rPr>
              <a:t>FESTIVALS WITH </a:t>
            </a:r>
            <a:r>
              <a:rPr lang="en-PH" sz="2400" b="1" dirty="0">
                <a:latin typeface="Segoe UI" panose="020B0502040204020203" pitchFamily="34" charset="0"/>
                <a:cs typeface="Segoe UI" panose="020B0502040204020203" pitchFamily="34" charset="0"/>
              </a:rPr>
              <a:t>NO</a:t>
            </a:r>
            <a:r>
              <a:rPr lang="en-PH" sz="2400" dirty="0">
                <a:latin typeface="Segoe UI" panose="020B0502040204020203" pitchFamily="34" charset="0"/>
                <a:cs typeface="Segoe UI" panose="020B0502040204020203" pitchFamily="34" charset="0"/>
              </a:rPr>
              <a:t> RELATION TO RELIGIOUS BELIEFS AND TRADITION</a:t>
            </a:r>
          </a:p>
        </p:txBody>
      </p:sp>
      <p:sp>
        <p:nvSpPr>
          <p:cNvPr id="4" name="TextBox 3">
            <a:extLst>
              <a:ext uri="{FF2B5EF4-FFF2-40B4-BE49-F238E27FC236}">
                <a16:creationId xmlns:a16="http://schemas.microsoft.com/office/drawing/2014/main" id="{145C95DC-8F38-61AD-8E30-BA3B5B2A0EEA}"/>
              </a:ext>
            </a:extLst>
          </p:cNvPr>
          <p:cNvSpPr txBox="1"/>
          <p:nvPr/>
        </p:nvSpPr>
        <p:spPr>
          <a:xfrm>
            <a:off x="5355223" y="5219700"/>
            <a:ext cx="2286000" cy="2308324"/>
          </a:xfrm>
          <a:prstGeom prst="rect">
            <a:avLst/>
          </a:prstGeom>
          <a:noFill/>
        </p:spPr>
        <p:txBody>
          <a:bodyPr wrap="square" rtlCol="0">
            <a:spAutoFit/>
          </a:bodyPr>
          <a:lstStyle/>
          <a:p>
            <a:pPr algn="ctr"/>
            <a:r>
              <a:rPr lang="en-PH" sz="2400" dirty="0">
                <a:latin typeface="Segoe UI" panose="020B0502040204020203" pitchFamily="34" charset="0"/>
                <a:cs typeface="Segoe UI" panose="020B0502040204020203" pitchFamily="34" charset="0"/>
              </a:rPr>
              <a:t>FESTIVALS WITH RELATION TO RELIGIOUS BELIEFS AND TRADITION</a:t>
            </a:r>
          </a:p>
        </p:txBody>
      </p:sp>
    </p:spTree>
    <p:extLst>
      <p:ext uri="{BB962C8B-B14F-4D97-AF65-F5344CB8AC3E}">
        <p14:creationId xmlns:p14="http://schemas.microsoft.com/office/powerpoint/2010/main" val="41000765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81432" y="3004837"/>
            <a:ext cx="15544800" cy="4277325"/>
          </a:xfrm>
          <a:prstGeom prst="rect">
            <a:avLst/>
          </a:prstGeom>
          <a:noFill/>
        </p:spPr>
        <p:txBody>
          <a:bodyPr wrap="square" rtlCol="0">
            <a:spAutoFit/>
          </a:bodyPr>
          <a:lstStyle/>
          <a:p>
            <a:pPr algn="ctr">
              <a:lnSpc>
                <a:spcPct val="107000"/>
              </a:lnSpc>
              <a:spcAft>
                <a:spcPts val="800"/>
              </a:spcAft>
            </a:pPr>
            <a:r>
              <a:rPr lang="en-US" sz="4800" b="1" kern="100" dirty="0">
                <a:effectLst/>
                <a:latin typeface="Arial Black" panose="020B0A04020102020204" pitchFamily="34" charset="0"/>
                <a:ea typeface="Calibri" panose="020F0502020204030204" pitchFamily="34" charset="0"/>
                <a:cs typeface="Times New Roman" panose="02020603050405020304" pitchFamily="18" charset="0"/>
              </a:rPr>
              <a:t>ANO BALA ANG</a:t>
            </a:r>
          </a:p>
          <a:p>
            <a:pPr algn="ctr">
              <a:lnSpc>
                <a:spcPct val="107000"/>
              </a:lnSpc>
              <a:spcAft>
                <a:spcPts val="800"/>
              </a:spcAft>
            </a:pPr>
            <a:r>
              <a:rPr lang="en-US" sz="9600" b="1" kern="100" dirty="0">
                <a:effectLst/>
                <a:latin typeface="Arial Black" panose="020B0A04020102020204" pitchFamily="34" charset="0"/>
                <a:ea typeface="Calibri" panose="020F0502020204030204" pitchFamily="34" charset="0"/>
                <a:cs typeface="Times New Roman" panose="02020603050405020304" pitchFamily="18" charset="0"/>
              </a:rPr>
              <a:t>RELIGIOUS </a:t>
            </a:r>
          </a:p>
          <a:p>
            <a:pPr algn="ctr">
              <a:lnSpc>
                <a:spcPct val="107000"/>
              </a:lnSpc>
              <a:spcAft>
                <a:spcPts val="800"/>
              </a:spcAft>
            </a:pPr>
            <a:r>
              <a:rPr lang="en-US" sz="9600" b="1" kern="100" dirty="0">
                <a:effectLst/>
                <a:latin typeface="Arial Black" panose="020B0A04020102020204" pitchFamily="34" charset="0"/>
                <a:ea typeface="Calibri" panose="020F0502020204030204" pitchFamily="34" charset="0"/>
                <a:cs typeface="Times New Roman" panose="02020603050405020304" pitchFamily="18" charset="0"/>
              </a:rPr>
              <a:t>FESTIVALS?</a:t>
            </a:r>
            <a:endParaRPr lang="en-US" sz="9600" kern="100" dirty="0">
              <a:effectLst/>
              <a:latin typeface="Arial Black" panose="020B0A040201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01149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1943100"/>
            <a:ext cx="15544800" cy="6935297"/>
          </a:xfrm>
          <a:prstGeom prst="rect">
            <a:avLst/>
          </a:prstGeom>
          <a:noFill/>
        </p:spPr>
        <p:txBody>
          <a:bodyPr wrap="square" rtlCol="0">
            <a:spAutoFit/>
          </a:bodyPr>
          <a:lstStyle/>
          <a:p>
            <a:pPr algn="ctr">
              <a:lnSpc>
                <a:spcPct val="107000"/>
              </a:lnSpc>
              <a:spcAft>
                <a:spcPts val="800"/>
              </a:spcAft>
            </a:pPr>
            <a:r>
              <a:rPr lang="en-PH" sz="6000" dirty="0">
                <a:effectLst/>
                <a:latin typeface="Palatino Linotype" panose="02040502050505030304" pitchFamily="18" charset="0"/>
                <a:ea typeface="Calibri" panose="020F0502020204030204" pitchFamily="34" charset="0"/>
              </a:rPr>
              <a:t>The most general definition of Religious Festivals is a festival having religious significance. So basically, it is festival that are connected to our religious beliefs and tradition. Fiesta is the most common type of religious festival and is celebrated locally in each barangay.</a:t>
            </a:r>
            <a:endParaRPr lang="en-US" sz="16600" kern="100" dirty="0">
              <a:effectLst/>
              <a:latin typeface="Palatino Linotype" panose="02040502050505030304" pitchFamily="18" charset="0"/>
              <a:ea typeface="Calibri" panose="020F0502020204030204" pitchFamily="34" charset="0"/>
              <a:cs typeface="Segoe UI" panose="020B0502040204020203" pitchFamily="34" charset="0"/>
            </a:endParaRPr>
          </a:p>
        </p:txBody>
      </p:sp>
    </p:spTree>
    <p:extLst>
      <p:ext uri="{BB962C8B-B14F-4D97-AF65-F5344CB8AC3E}">
        <p14:creationId xmlns:p14="http://schemas.microsoft.com/office/powerpoint/2010/main" val="136476388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1943100"/>
            <a:ext cx="15544800" cy="6935297"/>
          </a:xfrm>
          <a:prstGeom prst="rect">
            <a:avLst/>
          </a:prstGeom>
          <a:noFill/>
        </p:spPr>
        <p:txBody>
          <a:bodyPr wrap="square" rtlCol="0">
            <a:spAutoFit/>
          </a:bodyPr>
          <a:lstStyle/>
          <a:p>
            <a:pPr algn="ctr">
              <a:lnSpc>
                <a:spcPct val="107000"/>
              </a:lnSpc>
              <a:spcAft>
                <a:spcPts val="800"/>
              </a:spcAft>
            </a:pPr>
            <a:r>
              <a:rPr lang="en-US" sz="6000" dirty="0">
                <a:effectLst/>
                <a:latin typeface="Palatino Linotype" panose="02040502050505030304" pitchFamily="18" charset="0"/>
                <a:ea typeface="Calibri" panose="020F0502020204030204" pitchFamily="34" charset="0"/>
              </a:rPr>
              <a:t>Fiesta is associated with religion because depending on the patron or saint of your local community, a specific date is chosen to celebrate for that saint. This is influenced by the Spaniards and the main reason why most of our festival in the country are religious festival.</a:t>
            </a:r>
            <a:endParaRPr lang="en-US" sz="16600" kern="100" dirty="0">
              <a:effectLst/>
              <a:latin typeface="Palatino Linotype" panose="02040502050505030304" pitchFamily="18" charset="0"/>
              <a:ea typeface="Calibri" panose="020F0502020204030204" pitchFamily="34" charset="0"/>
              <a:cs typeface="Segoe UI" panose="020B0502040204020203" pitchFamily="34" charset="0"/>
            </a:endParaRPr>
          </a:p>
        </p:txBody>
      </p:sp>
    </p:spTree>
    <p:extLst>
      <p:ext uri="{BB962C8B-B14F-4D97-AF65-F5344CB8AC3E}">
        <p14:creationId xmlns:p14="http://schemas.microsoft.com/office/powerpoint/2010/main" val="38697832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1943100"/>
            <a:ext cx="15544800" cy="6935297"/>
          </a:xfrm>
          <a:prstGeom prst="rect">
            <a:avLst/>
          </a:prstGeom>
          <a:noFill/>
        </p:spPr>
        <p:txBody>
          <a:bodyPr wrap="square" rtlCol="0">
            <a:spAutoFit/>
          </a:bodyPr>
          <a:lstStyle/>
          <a:p>
            <a:pPr algn="ctr">
              <a:lnSpc>
                <a:spcPct val="107000"/>
              </a:lnSpc>
              <a:spcAft>
                <a:spcPts val="800"/>
              </a:spcAft>
            </a:pPr>
            <a:r>
              <a:rPr lang="en-US" sz="6000" dirty="0">
                <a:effectLst/>
                <a:latin typeface="Palatino Linotype" panose="02040502050505030304" pitchFamily="18" charset="0"/>
                <a:ea typeface="Calibri" panose="020F0502020204030204" pitchFamily="34" charset="0"/>
              </a:rPr>
              <a:t>And us Filipinos take this celebration seriously and elegant as possible. For example, here in Iloilo, </a:t>
            </a:r>
            <a:r>
              <a:rPr lang="en-US" sz="6000" dirty="0" err="1">
                <a:effectLst/>
                <a:latin typeface="Palatino Linotype" panose="02040502050505030304" pitchFamily="18" charset="0"/>
                <a:ea typeface="Calibri" panose="020F0502020204030204" pitchFamily="34" charset="0"/>
              </a:rPr>
              <a:t>Dinagyang</a:t>
            </a:r>
            <a:r>
              <a:rPr lang="en-US" sz="6000" dirty="0">
                <a:effectLst/>
                <a:latin typeface="Palatino Linotype" panose="02040502050505030304" pitchFamily="18" charset="0"/>
                <a:ea typeface="Calibri" panose="020F0502020204030204" pitchFamily="34" charset="0"/>
              </a:rPr>
              <a:t> is a very much awaited event for our city as we attract tourist from all over the nation and even international spectators which is requires big efforts. </a:t>
            </a:r>
            <a:endParaRPr lang="en-US" sz="16600" kern="100" dirty="0">
              <a:effectLst/>
              <a:latin typeface="Palatino Linotype" panose="02040502050505030304" pitchFamily="18" charset="0"/>
              <a:ea typeface="Calibri" panose="020F0502020204030204" pitchFamily="34" charset="0"/>
              <a:cs typeface="Segoe UI" panose="020B0502040204020203" pitchFamily="34" charset="0"/>
            </a:endParaRPr>
          </a:p>
        </p:txBody>
      </p:sp>
    </p:spTree>
    <p:extLst>
      <p:ext uri="{BB962C8B-B14F-4D97-AF65-F5344CB8AC3E}">
        <p14:creationId xmlns:p14="http://schemas.microsoft.com/office/powerpoint/2010/main" val="16603586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1943100"/>
            <a:ext cx="15544800" cy="6381427"/>
          </a:xfrm>
          <a:prstGeom prst="rect">
            <a:avLst/>
          </a:prstGeom>
          <a:noFill/>
        </p:spPr>
        <p:txBody>
          <a:bodyPr wrap="square" rtlCol="0">
            <a:spAutoFit/>
          </a:bodyPr>
          <a:lstStyle/>
          <a:p>
            <a:pPr algn="ctr">
              <a:lnSpc>
                <a:spcPct val="107000"/>
              </a:lnSpc>
              <a:spcAft>
                <a:spcPts val="800"/>
              </a:spcAft>
            </a:pPr>
            <a:r>
              <a:rPr lang="en-US" sz="4800" dirty="0">
                <a:effectLst/>
                <a:latin typeface="Palatino Linotype" panose="02040502050505030304" pitchFamily="18" charset="0"/>
                <a:ea typeface="Calibri" panose="020F0502020204030204" pitchFamily="34" charset="0"/>
              </a:rPr>
              <a:t>Examples of Religious Festivals found locally are, </a:t>
            </a:r>
            <a:r>
              <a:rPr lang="en-US" sz="4800" dirty="0" err="1">
                <a:effectLst/>
                <a:latin typeface="Palatino Linotype" panose="02040502050505030304" pitchFamily="18" charset="0"/>
                <a:ea typeface="Calibri" panose="020F0502020204030204" pitchFamily="34" charset="0"/>
              </a:rPr>
              <a:t>Dinagyang</a:t>
            </a:r>
            <a:r>
              <a:rPr lang="en-US" sz="4800" dirty="0">
                <a:effectLst/>
                <a:latin typeface="Palatino Linotype" panose="02040502050505030304" pitchFamily="18" charset="0"/>
                <a:ea typeface="Calibri" panose="020F0502020204030204" pitchFamily="34" charset="0"/>
              </a:rPr>
              <a:t> Festival of the Province of Iloilo, </a:t>
            </a:r>
            <a:r>
              <a:rPr lang="en-US" sz="4800" dirty="0" err="1">
                <a:effectLst/>
                <a:latin typeface="Palatino Linotype" panose="02040502050505030304" pitchFamily="18" charset="0"/>
                <a:ea typeface="Calibri" panose="020F0502020204030204" pitchFamily="34" charset="0"/>
              </a:rPr>
              <a:t>Ati-Atihan</a:t>
            </a:r>
            <a:r>
              <a:rPr lang="en-US" sz="4800" dirty="0">
                <a:effectLst/>
                <a:latin typeface="Palatino Linotype" panose="02040502050505030304" pitchFamily="18" charset="0"/>
                <a:ea typeface="Calibri" panose="020F0502020204030204" pitchFamily="34" charset="0"/>
              </a:rPr>
              <a:t> of Aklan, Sinulog of Cebu and all of them respectively pay tribute to Senior Santo Niño, </a:t>
            </a:r>
            <a:r>
              <a:rPr lang="en-US" sz="4800" dirty="0" err="1">
                <a:effectLst/>
                <a:latin typeface="Palatino Linotype" panose="02040502050505030304" pitchFamily="18" charset="0"/>
                <a:ea typeface="Calibri" panose="020F0502020204030204" pitchFamily="34" charset="0"/>
              </a:rPr>
              <a:t>Pahiyas</a:t>
            </a:r>
            <a:r>
              <a:rPr lang="en-US" sz="4800" dirty="0">
                <a:effectLst/>
                <a:latin typeface="Palatino Linotype" panose="02040502050505030304" pitchFamily="18" charset="0"/>
                <a:ea typeface="Calibri" panose="020F0502020204030204" pitchFamily="34" charset="0"/>
              </a:rPr>
              <a:t> Festival of Lucban, Quezon for the feast of San Isidro Labrador, </a:t>
            </a:r>
            <a:r>
              <a:rPr lang="en-US" sz="4800" dirty="0" err="1">
                <a:effectLst/>
                <a:latin typeface="Palatino Linotype" panose="02040502050505030304" pitchFamily="18" charset="0"/>
                <a:ea typeface="Calibri" panose="020F0502020204030204" pitchFamily="34" charset="0"/>
              </a:rPr>
              <a:t>Higantes</a:t>
            </a:r>
            <a:r>
              <a:rPr lang="en-US" sz="4800" dirty="0">
                <a:effectLst/>
                <a:latin typeface="Palatino Linotype" panose="02040502050505030304" pitchFamily="18" charset="0"/>
                <a:ea typeface="Calibri" panose="020F0502020204030204" pitchFamily="34" charset="0"/>
              </a:rPr>
              <a:t> Festival of </a:t>
            </a:r>
            <a:r>
              <a:rPr lang="en-US" sz="4800" dirty="0" err="1">
                <a:effectLst/>
                <a:latin typeface="Palatino Linotype" panose="02040502050505030304" pitchFamily="18" charset="0"/>
                <a:ea typeface="Calibri" panose="020F0502020204030204" pitchFamily="34" charset="0"/>
              </a:rPr>
              <a:t>Agono</a:t>
            </a:r>
            <a:r>
              <a:rPr lang="en-US" sz="4800" dirty="0">
                <a:effectLst/>
                <a:latin typeface="Palatino Linotype" panose="02040502050505030304" pitchFamily="18" charset="0"/>
                <a:ea typeface="Calibri" panose="020F0502020204030204" pitchFamily="34" charset="0"/>
              </a:rPr>
              <a:t>, Rizal, Feast of Black Nazarene of </a:t>
            </a:r>
            <a:r>
              <a:rPr lang="en-US" sz="4800" dirty="0" err="1">
                <a:effectLst/>
                <a:latin typeface="Palatino Linotype" panose="02040502050505030304" pitchFamily="18" charset="0"/>
                <a:ea typeface="Calibri" panose="020F0502020204030204" pitchFamily="34" charset="0"/>
              </a:rPr>
              <a:t>Quiapo</a:t>
            </a:r>
            <a:r>
              <a:rPr lang="en-US" sz="4800" dirty="0">
                <a:effectLst/>
                <a:latin typeface="Palatino Linotype" panose="02040502050505030304" pitchFamily="18" charset="0"/>
                <a:ea typeface="Calibri" panose="020F0502020204030204" pitchFamily="34" charset="0"/>
              </a:rPr>
              <a:t>, Manila, Flores de Mayo which is celebrated all around the country. </a:t>
            </a:r>
            <a:endParaRPr lang="en-US" sz="11500" kern="100" dirty="0">
              <a:effectLst/>
              <a:latin typeface="Palatino Linotype" panose="02040502050505030304" pitchFamily="18" charset="0"/>
              <a:ea typeface="Calibri" panose="020F0502020204030204" pitchFamily="34" charset="0"/>
              <a:cs typeface="Segoe UI" panose="020B0502040204020203" pitchFamily="34" charset="0"/>
            </a:endParaRPr>
          </a:p>
        </p:txBody>
      </p:sp>
    </p:spTree>
    <p:extLst>
      <p:ext uri="{BB962C8B-B14F-4D97-AF65-F5344CB8AC3E}">
        <p14:creationId xmlns:p14="http://schemas.microsoft.com/office/powerpoint/2010/main" val="36079945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465892" y="1023695"/>
            <a:ext cx="4487108" cy="1200329"/>
          </a:xfrm>
          <a:prstGeom prst="rect">
            <a:avLst/>
          </a:prstGeom>
          <a:noFill/>
        </p:spPr>
        <p:txBody>
          <a:bodyPr wrap="square" rtlCol="0">
            <a:spAutoFit/>
          </a:bodyPr>
          <a:lstStyle/>
          <a:p>
            <a:r>
              <a:rPr lang="en-PH" sz="7200" dirty="0">
                <a:latin typeface="Arial Black" panose="020B0A04020102020204" pitchFamily="34" charset="0"/>
              </a:rPr>
              <a:t>TOPIC 1</a:t>
            </a:r>
          </a:p>
        </p:txBody>
      </p:sp>
      <p:sp>
        <p:nvSpPr>
          <p:cNvPr id="10" name="TextBox 9">
            <a:extLst>
              <a:ext uri="{FF2B5EF4-FFF2-40B4-BE49-F238E27FC236}">
                <a16:creationId xmlns:a16="http://schemas.microsoft.com/office/drawing/2014/main" id="{ED4D4820-C645-13CB-5D98-865053D504B1}"/>
              </a:ext>
            </a:extLst>
          </p:cNvPr>
          <p:cNvSpPr txBox="1"/>
          <p:nvPr/>
        </p:nvSpPr>
        <p:spPr>
          <a:xfrm>
            <a:off x="2421523" y="4000500"/>
            <a:ext cx="13444954" cy="2800767"/>
          </a:xfrm>
          <a:prstGeom prst="rect">
            <a:avLst/>
          </a:prstGeom>
          <a:noFill/>
        </p:spPr>
        <p:txBody>
          <a:bodyPr wrap="square" rtlCol="0">
            <a:spAutoFit/>
          </a:bodyPr>
          <a:lstStyle/>
          <a:p>
            <a:pPr algn="ctr"/>
            <a:r>
              <a:rPr lang="en-PH" sz="8800" dirty="0">
                <a:latin typeface="Arial Black" panose="020B0A04020102020204" pitchFamily="34" charset="0"/>
              </a:rPr>
              <a:t>RELIGIOUS AND SECULAR FESTIVALS</a:t>
            </a:r>
          </a:p>
        </p:txBody>
      </p:sp>
    </p:spTree>
    <p:extLst>
      <p:ext uri="{BB962C8B-B14F-4D97-AF65-F5344CB8AC3E}">
        <p14:creationId xmlns:p14="http://schemas.microsoft.com/office/powerpoint/2010/main" val="39633735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2497941"/>
            <a:ext cx="15544800" cy="5994974"/>
          </a:xfrm>
          <a:prstGeom prst="rect">
            <a:avLst/>
          </a:prstGeom>
          <a:noFill/>
        </p:spPr>
        <p:txBody>
          <a:bodyPr wrap="square" rtlCol="0">
            <a:spAutoFit/>
          </a:bodyPr>
          <a:lstStyle/>
          <a:p>
            <a:pPr algn="just">
              <a:lnSpc>
                <a:spcPct val="107000"/>
              </a:lnSpc>
              <a:spcAft>
                <a:spcPts val="800"/>
              </a:spcAft>
            </a:pPr>
            <a:r>
              <a:rPr lang="en-PH" sz="3600" kern="100" dirty="0">
                <a:effectLst/>
                <a:latin typeface="Palatino Linotype" panose="02040502050505030304" pitchFamily="18" charset="0"/>
                <a:ea typeface="Calibri" panose="020F0502020204030204" pitchFamily="34" charset="0"/>
                <a:cs typeface="Times New Roman" panose="02020603050405020304" pitchFamily="18" charset="0"/>
              </a:rPr>
              <a:t>As already explained, this festival is known around the country to attract tourist and visitors. Started as a </a:t>
            </a:r>
            <a:r>
              <a:rPr lang="en-PH" sz="3600" kern="100" dirty="0" err="1">
                <a:effectLst/>
                <a:latin typeface="Palatino Linotype" panose="02040502050505030304" pitchFamily="18" charset="0"/>
                <a:ea typeface="Calibri" panose="020F0502020204030204" pitchFamily="34" charset="0"/>
                <a:cs typeface="Times New Roman" panose="02020603050405020304" pitchFamily="18" charset="0"/>
              </a:rPr>
              <a:t>divotion</a:t>
            </a:r>
            <a:r>
              <a:rPr lang="en-PH" sz="3600" kern="100" dirty="0">
                <a:effectLst/>
                <a:latin typeface="Palatino Linotype" panose="02040502050505030304" pitchFamily="18" charset="0"/>
                <a:ea typeface="Calibri" panose="020F0502020204030204" pitchFamily="34" charset="0"/>
                <a:cs typeface="Times New Roman" panose="02020603050405020304" pitchFamily="18" charset="0"/>
              </a:rPr>
              <a:t> to Senior Santo Niño, now became a very iconic symbol of the city of Iloilo. </a:t>
            </a:r>
            <a:r>
              <a:rPr lang="en-PH" sz="3600" kern="100" dirty="0" err="1">
                <a:effectLst/>
                <a:latin typeface="Palatino Linotype" panose="02040502050505030304" pitchFamily="18" charset="0"/>
                <a:ea typeface="Calibri" panose="020F0502020204030204" pitchFamily="34" charset="0"/>
                <a:cs typeface="Times New Roman" panose="02020603050405020304" pitchFamily="18" charset="0"/>
              </a:rPr>
              <a:t>Dinagyang</a:t>
            </a:r>
            <a:r>
              <a:rPr lang="en-PH" sz="3600" kern="100" dirty="0">
                <a:effectLst/>
                <a:latin typeface="Palatino Linotype" panose="02040502050505030304" pitchFamily="18" charset="0"/>
                <a:ea typeface="Calibri" panose="020F0502020204030204" pitchFamily="34" charset="0"/>
                <a:cs typeface="Times New Roman" panose="02020603050405020304" pitchFamily="18" charset="0"/>
              </a:rPr>
              <a:t> was only another version of </a:t>
            </a:r>
            <a:r>
              <a:rPr lang="en-PH" sz="3600" kern="100" dirty="0" err="1">
                <a:effectLst/>
                <a:latin typeface="Palatino Linotype" panose="02040502050505030304" pitchFamily="18" charset="0"/>
                <a:ea typeface="Calibri" panose="020F0502020204030204" pitchFamily="34" charset="0"/>
                <a:cs typeface="Times New Roman" panose="02020603050405020304" pitchFamily="18" charset="0"/>
              </a:rPr>
              <a:t>Ati-Atihan</a:t>
            </a:r>
            <a:r>
              <a:rPr lang="en-PH" sz="3600" kern="100" dirty="0">
                <a:effectLst/>
                <a:latin typeface="Palatino Linotype" panose="02040502050505030304" pitchFamily="18" charset="0"/>
                <a:ea typeface="Calibri" panose="020F0502020204030204" pitchFamily="34" charset="0"/>
                <a:cs typeface="Times New Roman" panose="02020603050405020304" pitchFamily="18" charset="0"/>
              </a:rPr>
              <a:t> and Sinulog which in both ways are similar too. In 1977 by the order of the late president Marcos, various regions of the Philippines need come up with festivals and celebrations to boost tourism and development. Celebrated every 4</a:t>
            </a:r>
            <a:r>
              <a:rPr lang="en-PH" sz="3600" kern="100" baseline="30000" dirty="0">
                <a:effectLst/>
                <a:latin typeface="Palatino Linotype" panose="02040502050505030304" pitchFamily="18" charset="0"/>
                <a:ea typeface="Calibri" panose="020F0502020204030204" pitchFamily="34" charset="0"/>
                <a:cs typeface="Times New Roman" panose="02020603050405020304" pitchFamily="18" charset="0"/>
              </a:rPr>
              <a:t>th</a:t>
            </a:r>
            <a:r>
              <a:rPr lang="en-PH" sz="3600" kern="100" dirty="0">
                <a:effectLst/>
                <a:latin typeface="Palatino Linotype" panose="02040502050505030304" pitchFamily="18" charset="0"/>
                <a:ea typeface="Calibri" panose="020F0502020204030204" pitchFamily="34" charset="0"/>
                <a:cs typeface="Times New Roman" panose="02020603050405020304" pitchFamily="18" charset="0"/>
              </a:rPr>
              <a:t> Sunday of January annually, this event is a “</a:t>
            </a:r>
            <a:r>
              <a:rPr lang="en-PH" sz="3600" kern="100" dirty="0" err="1">
                <a:effectLst/>
                <a:latin typeface="Palatino Linotype" panose="02040502050505030304" pitchFamily="18" charset="0"/>
                <a:ea typeface="Calibri" panose="020F0502020204030204" pitchFamily="34" charset="0"/>
                <a:cs typeface="Times New Roman" panose="02020603050405020304" pitchFamily="18" charset="0"/>
              </a:rPr>
              <a:t>hakot</a:t>
            </a:r>
            <a:r>
              <a:rPr lang="en-PH" sz="3600" kern="100" dirty="0">
                <a:effectLst/>
                <a:latin typeface="Palatino Linotype" panose="02040502050505030304" pitchFamily="18" charset="0"/>
                <a:ea typeface="Calibri" panose="020F0502020204030204" pitchFamily="34" charset="0"/>
                <a:cs typeface="Times New Roman" panose="02020603050405020304" pitchFamily="18" charset="0"/>
              </a:rPr>
              <a:t>-award” creation, as it receives a ton of national awards since 2006, and even regarded as “The Queen of Festivals in the Philippines”</a:t>
            </a:r>
          </a:p>
        </p:txBody>
      </p:sp>
      <p:sp>
        <p:nvSpPr>
          <p:cNvPr id="4" name="TextBox 3">
            <a:extLst>
              <a:ext uri="{FF2B5EF4-FFF2-40B4-BE49-F238E27FC236}">
                <a16:creationId xmlns:a16="http://schemas.microsoft.com/office/drawing/2014/main" id="{C7394626-1356-C9C3-43A1-EB2E03B49144}"/>
              </a:ext>
            </a:extLst>
          </p:cNvPr>
          <p:cNvSpPr txBox="1"/>
          <p:nvPr/>
        </p:nvSpPr>
        <p:spPr>
          <a:xfrm>
            <a:off x="1371600" y="1410387"/>
            <a:ext cx="15544800" cy="763542"/>
          </a:xfrm>
          <a:prstGeom prst="rect">
            <a:avLst/>
          </a:prstGeom>
          <a:noFill/>
        </p:spPr>
        <p:txBody>
          <a:bodyPr wrap="square" rtlCol="0">
            <a:spAutoFit/>
          </a:bodyPr>
          <a:lstStyle/>
          <a:p>
            <a:pPr algn="ctr">
              <a:lnSpc>
                <a:spcPct val="107000"/>
              </a:lnSpc>
              <a:spcAft>
                <a:spcPts val="800"/>
              </a:spcAft>
            </a:pPr>
            <a:r>
              <a:rPr lang="en-US" sz="4400" b="1" kern="100" dirty="0">
                <a:latin typeface="Segoe UI" panose="020B0502040204020203" pitchFamily="34" charset="0"/>
                <a:ea typeface="Calibri" panose="020F0502020204030204" pitchFamily="34" charset="0"/>
                <a:cs typeface="Times New Roman" panose="02020603050405020304" pitchFamily="18" charset="0"/>
              </a:rPr>
              <a:t>DINAGYANG</a:t>
            </a:r>
          </a:p>
        </p:txBody>
      </p:sp>
    </p:spTree>
    <p:extLst>
      <p:ext uri="{BB962C8B-B14F-4D97-AF65-F5344CB8AC3E}">
        <p14:creationId xmlns:p14="http://schemas.microsoft.com/office/powerpoint/2010/main" val="24456007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2497941"/>
            <a:ext cx="15544800" cy="3623813"/>
          </a:xfrm>
          <a:prstGeom prst="rect">
            <a:avLst/>
          </a:prstGeom>
          <a:noFill/>
        </p:spPr>
        <p:txBody>
          <a:bodyPr wrap="square" rtlCol="0">
            <a:spAutoFit/>
          </a:bodyPr>
          <a:lstStyle/>
          <a:p>
            <a:pPr algn="just">
              <a:lnSpc>
                <a:spcPct val="107000"/>
              </a:lnSpc>
              <a:spcAft>
                <a:spcPts val="800"/>
              </a:spcAft>
            </a:pP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Another celebration for the Feast of Senior Santo Niño is held in Kalibo, Aklan every January of each year. The word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ati-atihan</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came from the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Ati</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People of Panay. This is also the influence of the Fiesta System of the Spanish. It includes religious activities such as Mass, Rosaries, Procession, and many more, within the multiple days of the event.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Ati-Atihan</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is where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Dinagyang</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and Sinulog got where they’re now.</a:t>
            </a:r>
            <a:endParaRPr lang="en-PH" sz="3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C7394626-1356-C9C3-43A1-EB2E03B49144}"/>
              </a:ext>
            </a:extLst>
          </p:cNvPr>
          <p:cNvSpPr txBox="1"/>
          <p:nvPr/>
        </p:nvSpPr>
        <p:spPr>
          <a:xfrm>
            <a:off x="1371600" y="1412314"/>
            <a:ext cx="15544800" cy="763542"/>
          </a:xfrm>
          <a:prstGeom prst="rect">
            <a:avLst/>
          </a:prstGeom>
          <a:noFill/>
        </p:spPr>
        <p:txBody>
          <a:bodyPr wrap="square" rtlCol="0">
            <a:spAutoFit/>
          </a:bodyPr>
          <a:lstStyle/>
          <a:p>
            <a:pPr algn="ctr">
              <a:lnSpc>
                <a:spcPct val="107000"/>
              </a:lnSpc>
              <a:spcAft>
                <a:spcPts val="800"/>
              </a:spcAft>
            </a:pPr>
            <a:r>
              <a:rPr lang="en-US" sz="4400" b="1" kern="100" dirty="0">
                <a:latin typeface="Segoe UI" panose="020B0502040204020203" pitchFamily="34" charset="0"/>
                <a:ea typeface="Calibri" panose="020F0502020204030204" pitchFamily="34" charset="0"/>
                <a:cs typeface="Times New Roman" panose="02020603050405020304" pitchFamily="18" charset="0"/>
              </a:rPr>
              <a:t>ATI-ATIHAN</a:t>
            </a:r>
          </a:p>
        </p:txBody>
      </p:sp>
    </p:spTree>
    <p:extLst>
      <p:ext uri="{BB962C8B-B14F-4D97-AF65-F5344CB8AC3E}">
        <p14:creationId xmlns:p14="http://schemas.microsoft.com/office/powerpoint/2010/main" val="180933678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2497941"/>
            <a:ext cx="15544800" cy="1845442"/>
          </a:xfrm>
          <a:prstGeom prst="rect">
            <a:avLst/>
          </a:prstGeom>
          <a:noFill/>
        </p:spPr>
        <p:txBody>
          <a:bodyPr wrap="square" rtlCol="0">
            <a:spAutoFit/>
          </a:bodyPr>
          <a:lstStyle/>
          <a:p>
            <a:pPr algn="just">
              <a:lnSpc>
                <a:spcPct val="107000"/>
              </a:lnSpc>
              <a:spcAft>
                <a:spcPts val="800"/>
              </a:spcAft>
            </a:pP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The Sinulog-Santo Niño Festival is an annual cultural and religious festival held on the third Sunday of January in Cebu City and is the center of the Santo Niño Catholic Christian celebrations in the Philippines.</a:t>
            </a:r>
            <a:endParaRPr lang="en-PH" sz="3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C7394626-1356-C9C3-43A1-EB2E03B49144}"/>
              </a:ext>
            </a:extLst>
          </p:cNvPr>
          <p:cNvSpPr txBox="1"/>
          <p:nvPr/>
        </p:nvSpPr>
        <p:spPr>
          <a:xfrm>
            <a:off x="1371600" y="1412314"/>
            <a:ext cx="15544800" cy="763542"/>
          </a:xfrm>
          <a:prstGeom prst="rect">
            <a:avLst/>
          </a:prstGeom>
          <a:noFill/>
        </p:spPr>
        <p:txBody>
          <a:bodyPr wrap="square" rtlCol="0">
            <a:spAutoFit/>
          </a:bodyPr>
          <a:lstStyle/>
          <a:p>
            <a:pPr algn="ctr">
              <a:lnSpc>
                <a:spcPct val="107000"/>
              </a:lnSpc>
              <a:spcAft>
                <a:spcPts val="800"/>
              </a:spcAft>
            </a:pPr>
            <a:r>
              <a:rPr lang="en-US" sz="4400" b="1" kern="100" dirty="0">
                <a:latin typeface="Segoe UI" panose="020B0502040204020203" pitchFamily="34" charset="0"/>
                <a:ea typeface="Calibri" panose="020F0502020204030204" pitchFamily="34" charset="0"/>
                <a:cs typeface="Times New Roman" panose="02020603050405020304" pitchFamily="18" charset="0"/>
              </a:rPr>
              <a:t>SINULOG</a:t>
            </a:r>
          </a:p>
        </p:txBody>
      </p:sp>
    </p:spTree>
    <p:extLst>
      <p:ext uri="{BB962C8B-B14F-4D97-AF65-F5344CB8AC3E}">
        <p14:creationId xmlns:p14="http://schemas.microsoft.com/office/powerpoint/2010/main" val="266537687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2497941"/>
            <a:ext cx="15544800" cy="5417317"/>
          </a:xfrm>
          <a:prstGeom prst="rect">
            <a:avLst/>
          </a:prstGeom>
          <a:noFill/>
        </p:spPr>
        <p:txBody>
          <a:bodyPr wrap="square" rtlCol="0">
            <a:spAutoFit/>
          </a:bodyPr>
          <a:lstStyle/>
          <a:p>
            <a:pPr algn="ctr">
              <a:lnSpc>
                <a:spcPct val="107000"/>
              </a:lnSpc>
              <a:spcAft>
                <a:spcPts val="800"/>
              </a:spcAft>
            </a:pPr>
            <a:r>
              <a:rPr lang="en-US" sz="6000" b="1" kern="100" dirty="0">
                <a:effectLst/>
                <a:latin typeface="Inter V Black" panose="02000503000000020004" pitchFamily="2" charset="0"/>
                <a:ea typeface="Inter V Black" panose="02000503000000020004" pitchFamily="2" charset="0"/>
                <a:cs typeface="Inter V Black" panose="02000503000000020004" pitchFamily="2" charset="0"/>
              </a:rPr>
              <a:t>TATLO LNG KA EXAMPLE KAY TAMAD AKO RON, AKO MAN JA MA EXPLAIN!</a:t>
            </a:r>
          </a:p>
          <a:p>
            <a:pPr algn="just">
              <a:lnSpc>
                <a:spcPct val="107000"/>
              </a:lnSpc>
              <a:spcAft>
                <a:spcPts val="800"/>
              </a:spcAft>
            </a:pPr>
            <a:endParaRPr lang="en-US" sz="3600" kern="100" dirty="0">
              <a:latin typeface="Palatino Linotype" panose="02040502050505030304" pitchFamily="18" charset="0"/>
              <a:ea typeface="Calibri" panose="020F0502020204030204" pitchFamily="34" charset="0"/>
              <a:cs typeface="Times New Roman" panose="02020603050405020304" pitchFamily="18" charset="0"/>
            </a:endParaRPr>
          </a:p>
          <a:p>
            <a:pPr marL="571500" indent="-571500" algn="just">
              <a:lnSpc>
                <a:spcPct val="107000"/>
              </a:lnSpc>
              <a:spcAft>
                <a:spcPts val="800"/>
              </a:spcAft>
              <a:buFontTx/>
              <a:buChar char="-"/>
            </a:pPr>
            <a:endParaRPr lang="en-US" sz="36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571500" indent="-571500" algn="just">
              <a:lnSpc>
                <a:spcPct val="107000"/>
              </a:lnSpc>
              <a:spcAft>
                <a:spcPts val="800"/>
              </a:spcAft>
              <a:buFontTx/>
              <a:buChar char="-"/>
            </a:pP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JBOY</a:t>
            </a:r>
          </a:p>
          <a:p>
            <a:pPr>
              <a:lnSpc>
                <a:spcPct val="107000"/>
              </a:lnSpc>
              <a:spcAft>
                <a:spcPts val="800"/>
              </a:spcAft>
            </a:pP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WRITER / RESEARCHER / POWERPOINT MAKER / SCIENTIST / OPHTHALMOLOGIST / REPORTER </a:t>
            </a:r>
            <a:r>
              <a:rPr lang="en-PH" sz="3600" kern="100" dirty="0">
                <a:latin typeface="Palatino Linotype" panose="02040502050505030304" pitchFamily="18" charset="0"/>
                <a:ea typeface="Calibri" panose="020F0502020204030204" pitchFamily="34" charset="0"/>
                <a:cs typeface="Times New Roman" panose="02020603050405020304" pitchFamily="18" charset="0"/>
              </a:rPr>
              <a:t>/ MIGO KO JEUSH</a:t>
            </a:r>
            <a:endParaRPr lang="en-US" sz="3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380350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5E2C89-6E44-3D03-DEA1-DD1BDDEB31F2}"/>
              </a:ext>
            </a:extLst>
          </p:cNvPr>
          <p:cNvPicPr>
            <a:picLocks noChangeAspect="1"/>
          </p:cNvPicPr>
          <p:nvPr/>
        </p:nvPicPr>
        <p:blipFill>
          <a:blip r:embed="rId2"/>
          <a:stretch>
            <a:fillRect/>
          </a:stretch>
        </p:blipFill>
        <p:spPr>
          <a:xfrm>
            <a:off x="1828800" y="1104900"/>
            <a:ext cx="14630400" cy="8264944"/>
          </a:xfrm>
          <a:prstGeom prst="rect">
            <a:avLst/>
          </a:prstGeom>
        </p:spPr>
      </p:pic>
    </p:spTree>
    <p:extLst>
      <p:ext uri="{BB962C8B-B14F-4D97-AF65-F5344CB8AC3E}">
        <p14:creationId xmlns:p14="http://schemas.microsoft.com/office/powerpoint/2010/main" val="4204164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6" name="TextBox 5">
            <a:extLst>
              <a:ext uri="{FF2B5EF4-FFF2-40B4-BE49-F238E27FC236}">
                <a16:creationId xmlns:a16="http://schemas.microsoft.com/office/drawing/2014/main" id="{2644684B-A932-CDA0-1A6D-217FA25E4B88}"/>
              </a:ext>
            </a:extLst>
          </p:cNvPr>
          <p:cNvSpPr txBox="1"/>
          <p:nvPr/>
        </p:nvSpPr>
        <p:spPr>
          <a:xfrm>
            <a:off x="1381432" y="3004837"/>
            <a:ext cx="15544800" cy="4277325"/>
          </a:xfrm>
          <a:prstGeom prst="rect">
            <a:avLst/>
          </a:prstGeom>
          <a:noFill/>
        </p:spPr>
        <p:txBody>
          <a:bodyPr wrap="square" rtlCol="0">
            <a:spAutoFit/>
          </a:bodyPr>
          <a:lstStyle/>
          <a:p>
            <a:pPr algn="ctr">
              <a:lnSpc>
                <a:spcPct val="107000"/>
              </a:lnSpc>
              <a:spcAft>
                <a:spcPts val="800"/>
              </a:spcAft>
            </a:pPr>
            <a:r>
              <a:rPr lang="en-US" sz="4800" b="1" kern="100" dirty="0">
                <a:effectLst/>
                <a:latin typeface="Arial Black" panose="020B0A04020102020204" pitchFamily="34" charset="0"/>
                <a:ea typeface="Calibri" panose="020F0502020204030204" pitchFamily="34" charset="0"/>
                <a:cs typeface="Times New Roman" panose="02020603050405020304" pitchFamily="18" charset="0"/>
              </a:rPr>
              <a:t>ANO BALA ANG</a:t>
            </a:r>
          </a:p>
          <a:p>
            <a:pPr algn="ctr">
              <a:lnSpc>
                <a:spcPct val="107000"/>
              </a:lnSpc>
              <a:spcAft>
                <a:spcPts val="800"/>
              </a:spcAft>
            </a:pPr>
            <a:r>
              <a:rPr lang="en-US" sz="9600" b="1" kern="100" dirty="0">
                <a:effectLst/>
                <a:latin typeface="Arial Black" panose="020B0A04020102020204" pitchFamily="34" charset="0"/>
                <a:ea typeface="Calibri" panose="020F0502020204030204" pitchFamily="34" charset="0"/>
                <a:cs typeface="Times New Roman" panose="02020603050405020304" pitchFamily="18" charset="0"/>
              </a:rPr>
              <a:t>SECULAR </a:t>
            </a:r>
          </a:p>
          <a:p>
            <a:pPr algn="ctr">
              <a:lnSpc>
                <a:spcPct val="107000"/>
              </a:lnSpc>
              <a:spcAft>
                <a:spcPts val="800"/>
              </a:spcAft>
            </a:pPr>
            <a:r>
              <a:rPr lang="en-US" sz="9600" b="1" kern="100" dirty="0">
                <a:effectLst/>
                <a:latin typeface="Arial Black" panose="020B0A04020102020204" pitchFamily="34" charset="0"/>
                <a:ea typeface="Calibri" panose="020F0502020204030204" pitchFamily="34" charset="0"/>
                <a:cs typeface="Times New Roman" panose="02020603050405020304" pitchFamily="18" charset="0"/>
              </a:rPr>
              <a:t>FESTIVALS?</a:t>
            </a:r>
            <a:endParaRPr lang="en-US" sz="9600" kern="100" dirty="0">
              <a:effectLst/>
              <a:latin typeface="Arial Black" panose="020B0A040201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992445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B1812585-C910-5300-40C0-457859DE726F}"/>
              </a:ext>
            </a:extLst>
          </p:cNvPr>
          <p:cNvSpPr txBox="1"/>
          <p:nvPr/>
        </p:nvSpPr>
        <p:spPr>
          <a:xfrm>
            <a:off x="1371600" y="2497941"/>
            <a:ext cx="15544800" cy="3031023"/>
          </a:xfrm>
          <a:prstGeom prst="rect">
            <a:avLst/>
          </a:prstGeom>
          <a:noFill/>
        </p:spPr>
        <p:txBody>
          <a:bodyPr wrap="square" rtlCol="0">
            <a:spAutoFit/>
          </a:bodyPr>
          <a:lstStyle/>
          <a:p>
            <a:pPr algn="just">
              <a:lnSpc>
                <a:spcPct val="107000"/>
              </a:lnSpc>
              <a:spcAft>
                <a:spcPts val="800"/>
              </a:spcAft>
            </a:pP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Celebrated in the town of Leon, symbolizing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Kaing</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which is a hand-made basket made of bamboo. Not only the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Kaing</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itself is highlighted in this festival but what we put inside of it. As you all know, Leon is the fruit and vegetable basket of Iloilo, so traditionally we use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Kaing</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to transport our produce in to the different parts of PANAY and until we still do this. </a:t>
            </a:r>
            <a:endParaRPr lang="en-PH" sz="3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D8F8B5FA-6685-8960-665E-659FA513878A}"/>
              </a:ext>
            </a:extLst>
          </p:cNvPr>
          <p:cNvSpPr txBox="1"/>
          <p:nvPr/>
        </p:nvSpPr>
        <p:spPr>
          <a:xfrm>
            <a:off x="1371600" y="1412314"/>
            <a:ext cx="15544800" cy="763542"/>
          </a:xfrm>
          <a:prstGeom prst="rect">
            <a:avLst/>
          </a:prstGeom>
          <a:noFill/>
        </p:spPr>
        <p:txBody>
          <a:bodyPr wrap="square" rtlCol="0">
            <a:spAutoFit/>
          </a:bodyPr>
          <a:lstStyle/>
          <a:p>
            <a:pPr algn="ctr">
              <a:lnSpc>
                <a:spcPct val="107000"/>
              </a:lnSpc>
              <a:spcAft>
                <a:spcPts val="800"/>
              </a:spcAft>
            </a:pPr>
            <a:r>
              <a:rPr lang="en-US" sz="4400" b="1" kern="100" dirty="0">
                <a:latin typeface="Segoe UI" panose="020B0502040204020203" pitchFamily="34" charset="0"/>
                <a:ea typeface="Calibri" panose="020F0502020204030204" pitchFamily="34" charset="0"/>
                <a:cs typeface="Times New Roman" panose="02020603050405020304" pitchFamily="18" charset="0"/>
              </a:rPr>
              <a:t>KAING FESTIVAL</a:t>
            </a:r>
          </a:p>
        </p:txBody>
      </p:sp>
    </p:spTree>
    <p:extLst>
      <p:ext uri="{BB962C8B-B14F-4D97-AF65-F5344CB8AC3E}">
        <p14:creationId xmlns:p14="http://schemas.microsoft.com/office/powerpoint/2010/main" val="158758687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pic>
        <p:nvPicPr>
          <p:cNvPr id="9" name="Picture 8">
            <a:extLst>
              <a:ext uri="{FF2B5EF4-FFF2-40B4-BE49-F238E27FC236}">
                <a16:creationId xmlns:a16="http://schemas.microsoft.com/office/drawing/2014/main" id="{7EFA8E28-C31D-D82A-6013-16614AEDFC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2600" y="1409700"/>
            <a:ext cx="12242800" cy="8166100"/>
          </a:xfrm>
          <a:prstGeom prst="rect">
            <a:avLst/>
          </a:prstGeom>
        </p:spPr>
      </p:pic>
    </p:spTree>
    <p:extLst>
      <p:ext uri="{BB962C8B-B14F-4D97-AF65-F5344CB8AC3E}">
        <p14:creationId xmlns:p14="http://schemas.microsoft.com/office/powerpoint/2010/main" val="32071649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B1812585-C910-5300-40C0-457859DE726F}"/>
              </a:ext>
            </a:extLst>
          </p:cNvPr>
          <p:cNvSpPr txBox="1"/>
          <p:nvPr/>
        </p:nvSpPr>
        <p:spPr>
          <a:xfrm>
            <a:off x="1378974" y="4686300"/>
            <a:ext cx="15544800" cy="1252651"/>
          </a:xfrm>
          <a:prstGeom prst="rect">
            <a:avLst/>
          </a:prstGeom>
          <a:noFill/>
        </p:spPr>
        <p:txBody>
          <a:bodyPr wrap="square" rtlCol="0">
            <a:spAutoFit/>
          </a:bodyPr>
          <a:lstStyle/>
          <a:p>
            <a:pPr algn="ctr">
              <a:lnSpc>
                <a:spcPct val="107000"/>
              </a:lnSpc>
              <a:spcAft>
                <a:spcPts val="800"/>
              </a:spcAft>
            </a:pPr>
            <a:r>
              <a:rPr lang="sv-SE" sz="3600" kern="100" dirty="0">
                <a:effectLst/>
                <a:latin typeface="Palatino Linotype" panose="02040502050505030304" pitchFamily="18" charset="0"/>
                <a:ea typeface="Calibri" panose="020F0502020204030204" pitchFamily="34" charset="0"/>
                <a:cs typeface="Times New Roman" panose="02020603050405020304" pitchFamily="18" charset="0"/>
              </a:rPr>
              <a:t>ang paryos kang ligad idya bala to sa banwa. Dan amo ra! </a:t>
            </a:r>
            <a:r>
              <a:rPr lang="sv-SE" sz="3600" kern="100" dirty="0">
                <a:latin typeface="Palatino Linotype" panose="02040502050505030304" pitchFamily="18" charset="0"/>
                <a:ea typeface="Calibri" panose="020F0502020204030204" pitchFamily="34" charset="0"/>
                <a:cs typeface="Times New Roman" panose="02020603050405020304" pitchFamily="18" charset="0"/>
              </a:rPr>
              <a:t>Nga grabe udak ni ebon!</a:t>
            </a:r>
            <a:endParaRPr lang="en-PH" sz="3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D8F8B5FA-6685-8960-665E-659FA513878A}"/>
              </a:ext>
            </a:extLst>
          </p:cNvPr>
          <p:cNvSpPr txBox="1"/>
          <p:nvPr/>
        </p:nvSpPr>
        <p:spPr>
          <a:xfrm>
            <a:off x="1378974" y="3600673"/>
            <a:ext cx="15544800" cy="763542"/>
          </a:xfrm>
          <a:prstGeom prst="rect">
            <a:avLst/>
          </a:prstGeom>
          <a:noFill/>
        </p:spPr>
        <p:txBody>
          <a:bodyPr wrap="square" rtlCol="0">
            <a:spAutoFit/>
          </a:bodyPr>
          <a:lstStyle/>
          <a:p>
            <a:pPr algn="ctr">
              <a:lnSpc>
                <a:spcPct val="107000"/>
              </a:lnSpc>
              <a:spcAft>
                <a:spcPts val="800"/>
              </a:spcAft>
            </a:pPr>
            <a:r>
              <a:rPr lang="en-US" sz="4400" b="1" kern="100" dirty="0">
                <a:latin typeface="Segoe UI" panose="020B0502040204020203" pitchFamily="34" charset="0"/>
                <a:ea typeface="Calibri" panose="020F0502020204030204" pitchFamily="34" charset="0"/>
                <a:cs typeface="Times New Roman" panose="02020603050405020304" pitchFamily="18" charset="0"/>
              </a:rPr>
              <a:t>LECHON FESTIVAL</a:t>
            </a:r>
          </a:p>
        </p:txBody>
      </p:sp>
    </p:spTree>
    <p:extLst>
      <p:ext uri="{BB962C8B-B14F-4D97-AF65-F5344CB8AC3E}">
        <p14:creationId xmlns:p14="http://schemas.microsoft.com/office/powerpoint/2010/main" val="18962448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B1812585-C910-5300-40C0-457859DE726F}"/>
              </a:ext>
            </a:extLst>
          </p:cNvPr>
          <p:cNvSpPr txBox="1"/>
          <p:nvPr/>
        </p:nvSpPr>
        <p:spPr>
          <a:xfrm>
            <a:off x="1371600" y="2497941"/>
            <a:ext cx="15544800" cy="2438232"/>
          </a:xfrm>
          <a:prstGeom prst="rect">
            <a:avLst/>
          </a:prstGeom>
          <a:noFill/>
        </p:spPr>
        <p:txBody>
          <a:bodyPr wrap="square" rtlCol="0">
            <a:spAutoFit/>
          </a:bodyPr>
          <a:lstStyle/>
          <a:p>
            <a:pPr algn="just">
              <a:lnSpc>
                <a:spcPct val="107000"/>
              </a:lnSpc>
              <a:spcAft>
                <a:spcPts val="800"/>
              </a:spcAft>
            </a:pP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Well, this festival of course highlights our addiction to Lechon. There are a lot of places in the country, that are known to be the place of the best lechon, pay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hindi</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mag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padaog</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ang Leon eh. Ja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imo</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piggery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nga</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Basta about ja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sa</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lechon. Pay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sa</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Batangas gid ang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grabe</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a:t>
            </a:r>
            <a:endParaRPr lang="en-PH" sz="3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D8F8B5FA-6685-8960-665E-659FA513878A}"/>
              </a:ext>
            </a:extLst>
          </p:cNvPr>
          <p:cNvSpPr txBox="1"/>
          <p:nvPr/>
        </p:nvSpPr>
        <p:spPr>
          <a:xfrm>
            <a:off x="1371600" y="1412314"/>
            <a:ext cx="15544800" cy="763542"/>
          </a:xfrm>
          <a:prstGeom prst="rect">
            <a:avLst/>
          </a:prstGeom>
          <a:noFill/>
        </p:spPr>
        <p:txBody>
          <a:bodyPr wrap="square" rtlCol="0">
            <a:spAutoFit/>
          </a:bodyPr>
          <a:lstStyle/>
          <a:p>
            <a:pPr algn="ctr">
              <a:lnSpc>
                <a:spcPct val="107000"/>
              </a:lnSpc>
              <a:spcAft>
                <a:spcPts val="800"/>
              </a:spcAft>
            </a:pPr>
            <a:r>
              <a:rPr lang="en-US" sz="4400" b="1" kern="100" dirty="0">
                <a:latin typeface="Segoe UI" panose="020B0502040204020203" pitchFamily="34" charset="0"/>
                <a:ea typeface="Calibri" panose="020F0502020204030204" pitchFamily="34" charset="0"/>
                <a:cs typeface="Times New Roman" panose="02020603050405020304" pitchFamily="18" charset="0"/>
              </a:rPr>
              <a:t>LECHON FESTIVAL</a:t>
            </a:r>
          </a:p>
        </p:txBody>
      </p:sp>
    </p:spTree>
    <p:extLst>
      <p:ext uri="{BB962C8B-B14F-4D97-AF65-F5344CB8AC3E}">
        <p14:creationId xmlns:p14="http://schemas.microsoft.com/office/powerpoint/2010/main" val="357430282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65CBB16E-1205-057F-17F6-318865F92F8B}"/>
              </a:ext>
            </a:extLst>
          </p:cNvPr>
          <p:cNvSpPr txBox="1"/>
          <p:nvPr/>
        </p:nvSpPr>
        <p:spPr>
          <a:xfrm>
            <a:off x="1524000" y="3390900"/>
            <a:ext cx="14478000" cy="3170099"/>
          </a:xfrm>
          <a:prstGeom prst="rect">
            <a:avLst/>
          </a:prstGeom>
          <a:noFill/>
        </p:spPr>
        <p:txBody>
          <a:bodyPr wrap="square" rtlCol="0">
            <a:spAutoFit/>
          </a:bodyPr>
          <a:lstStyle/>
          <a:p>
            <a:pPr algn="ctr"/>
            <a:r>
              <a:rPr lang="en-PH" sz="8800" b="1" dirty="0">
                <a:latin typeface="Segoe UI" panose="020B0502040204020203" pitchFamily="34" charset="0"/>
                <a:cs typeface="Segoe UI" panose="020B0502040204020203" pitchFamily="34" charset="0"/>
              </a:rPr>
              <a:t>TEH ANO ABI ANG MGA FESTIVALS?</a:t>
            </a:r>
          </a:p>
          <a:p>
            <a:pPr algn="ctr"/>
            <a:endParaRPr lang="en-PH" sz="24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014598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pic>
        <p:nvPicPr>
          <p:cNvPr id="9" name="Picture 8">
            <a:extLst>
              <a:ext uri="{FF2B5EF4-FFF2-40B4-BE49-F238E27FC236}">
                <a16:creationId xmlns:a16="http://schemas.microsoft.com/office/drawing/2014/main" id="{7EFA8E28-C31D-D82A-6013-16614AEDFC7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022600" y="1411817"/>
            <a:ext cx="12242800" cy="8161866"/>
          </a:xfrm>
          <a:prstGeom prst="rect">
            <a:avLst/>
          </a:prstGeom>
        </p:spPr>
      </p:pic>
    </p:spTree>
    <p:extLst>
      <p:ext uri="{BB962C8B-B14F-4D97-AF65-F5344CB8AC3E}">
        <p14:creationId xmlns:p14="http://schemas.microsoft.com/office/powerpoint/2010/main" val="341181184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B1812585-C910-5300-40C0-457859DE726F}"/>
              </a:ext>
            </a:extLst>
          </p:cNvPr>
          <p:cNvSpPr txBox="1"/>
          <p:nvPr/>
        </p:nvSpPr>
        <p:spPr>
          <a:xfrm>
            <a:off x="1371600" y="2497941"/>
            <a:ext cx="15544800" cy="2438232"/>
          </a:xfrm>
          <a:prstGeom prst="rect">
            <a:avLst/>
          </a:prstGeom>
          <a:noFill/>
        </p:spPr>
        <p:txBody>
          <a:bodyPr wrap="square" rtlCol="0">
            <a:spAutoFit/>
          </a:bodyPr>
          <a:lstStyle/>
          <a:p>
            <a:pPr algn="just">
              <a:lnSpc>
                <a:spcPct val="107000"/>
              </a:lnSpc>
              <a:spcAft>
                <a:spcPts val="800"/>
              </a:spcAft>
            </a:pP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The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Kadayawan</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Festival is an annual festival in the city of Davao. The festival is a celebration of life, a thanksgiving for the gifts of nature, the wealth of culture, the bounties of harvest and serenity of living. This occur every third week of August each year. </a:t>
            </a:r>
            <a:endParaRPr lang="en-PH" sz="3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D8F8B5FA-6685-8960-665E-659FA513878A}"/>
              </a:ext>
            </a:extLst>
          </p:cNvPr>
          <p:cNvSpPr txBox="1"/>
          <p:nvPr/>
        </p:nvSpPr>
        <p:spPr>
          <a:xfrm>
            <a:off x="1371600" y="1412314"/>
            <a:ext cx="15544800" cy="763542"/>
          </a:xfrm>
          <a:prstGeom prst="rect">
            <a:avLst/>
          </a:prstGeom>
          <a:noFill/>
        </p:spPr>
        <p:txBody>
          <a:bodyPr wrap="square" rtlCol="0">
            <a:spAutoFit/>
          </a:bodyPr>
          <a:lstStyle/>
          <a:p>
            <a:pPr algn="ctr">
              <a:lnSpc>
                <a:spcPct val="107000"/>
              </a:lnSpc>
              <a:spcAft>
                <a:spcPts val="800"/>
              </a:spcAft>
            </a:pPr>
            <a:r>
              <a:rPr lang="en-US" sz="4400" b="1" kern="100" dirty="0">
                <a:latin typeface="Segoe UI" panose="020B0502040204020203" pitchFamily="34" charset="0"/>
                <a:ea typeface="Calibri" panose="020F0502020204030204" pitchFamily="34" charset="0"/>
                <a:cs typeface="Times New Roman" panose="02020603050405020304" pitchFamily="18" charset="0"/>
              </a:rPr>
              <a:t>KADAYAWAN FESTIVAL </a:t>
            </a:r>
          </a:p>
        </p:txBody>
      </p:sp>
    </p:spTree>
    <p:extLst>
      <p:ext uri="{BB962C8B-B14F-4D97-AF65-F5344CB8AC3E}">
        <p14:creationId xmlns:p14="http://schemas.microsoft.com/office/powerpoint/2010/main" val="381604568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pic>
        <p:nvPicPr>
          <p:cNvPr id="9" name="Picture 8">
            <a:extLst>
              <a:ext uri="{FF2B5EF4-FFF2-40B4-BE49-F238E27FC236}">
                <a16:creationId xmlns:a16="http://schemas.microsoft.com/office/drawing/2014/main" id="{7EFA8E28-C31D-D82A-6013-16614AEDFC7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022600" y="1435350"/>
            <a:ext cx="12242800" cy="8114799"/>
          </a:xfrm>
          <a:prstGeom prst="rect">
            <a:avLst/>
          </a:prstGeom>
        </p:spPr>
      </p:pic>
    </p:spTree>
    <p:extLst>
      <p:ext uri="{BB962C8B-B14F-4D97-AF65-F5344CB8AC3E}">
        <p14:creationId xmlns:p14="http://schemas.microsoft.com/office/powerpoint/2010/main" val="361291169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B1812585-C910-5300-40C0-457859DE726F}"/>
              </a:ext>
            </a:extLst>
          </p:cNvPr>
          <p:cNvSpPr txBox="1"/>
          <p:nvPr/>
        </p:nvSpPr>
        <p:spPr>
          <a:xfrm>
            <a:off x="1371600" y="2497941"/>
            <a:ext cx="15544800" cy="3031023"/>
          </a:xfrm>
          <a:prstGeom prst="rect">
            <a:avLst/>
          </a:prstGeom>
          <a:noFill/>
        </p:spPr>
        <p:txBody>
          <a:bodyPr wrap="square" rtlCol="0">
            <a:spAutoFit/>
          </a:bodyPr>
          <a:lstStyle/>
          <a:p>
            <a:pPr algn="just">
              <a:lnSpc>
                <a:spcPct val="107000"/>
              </a:lnSpc>
              <a:spcAft>
                <a:spcPts val="800"/>
              </a:spcAft>
            </a:pP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Panagbenga Festival is a month-long annual flower occasion in Baguio, Philippines. The term is of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Kankanaey</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origin, meaning "season of blooming". The festival, held in February, was created as a tribute to the city's flowers and as a way to rise from the devastation of the 1990 Luzon earthquake.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Kada</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1st of February ja. </a:t>
            </a:r>
            <a:endParaRPr lang="en-PH" sz="3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D8F8B5FA-6685-8960-665E-659FA513878A}"/>
              </a:ext>
            </a:extLst>
          </p:cNvPr>
          <p:cNvSpPr txBox="1"/>
          <p:nvPr/>
        </p:nvSpPr>
        <p:spPr>
          <a:xfrm>
            <a:off x="1371600" y="1412314"/>
            <a:ext cx="15544800" cy="763542"/>
          </a:xfrm>
          <a:prstGeom prst="rect">
            <a:avLst/>
          </a:prstGeom>
          <a:noFill/>
        </p:spPr>
        <p:txBody>
          <a:bodyPr wrap="square" rtlCol="0">
            <a:spAutoFit/>
          </a:bodyPr>
          <a:lstStyle/>
          <a:p>
            <a:pPr algn="ctr">
              <a:lnSpc>
                <a:spcPct val="107000"/>
              </a:lnSpc>
              <a:spcAft>
                <a:spcPts val="800"/>
              </a:spcAft>
            </a:pPr>
            <a:r>
              <a:rPr lang="en-US" sz="4400" b="1" kern="100" dirty="0">
                <a:latin typeface="Segoe UI" panose="020B0502040204020203" pitchFamily="34" charset="0"/>
                <a:ea typeface="Calibri" panose="020F0502020204030204" pitchFamily="34" charset="0"/>
                <a:cs typeface="Times New Roman" panose="02020603050405020304" pitchFamily="18" charset="0"/>
              </a:rPr>
              <a:t>PANAGBENGA FESTIVAL</a:t>
            </a:r>
          </a:p>
        </p:txBody>
      </p:sp>
    </p:spTree>
    <p:extLst>
      <p:ext uri="{BB962C8B-B14F-4D97-AF65-F5344CB8AC3E}">
        <p14:creationId xmlns:p14="http://schemas.microsoft.com/office/powerpoint/2010/main" val="14068256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pic>
        <p:nvPicPr>
          <p:cNvPr id="9" name="Picture 8">
            <a:extLst>
              <a:ext uri="{FF2B5EF4-FFF2-40B4-BE49-F238E27FC236}">
                <a16:creationId xmlns:a16="http://schemas.microsoft.com/office/drawing/2014/main" id="{7EFA8E28-C31D-D82A-6013-16614AEDFC7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062245" y="1435350"/>
            <a:ext cx="12163510" cy="8114799"/>
          </a:xfrm>
          <a:prstGeom prst="rect">
            <a:avLst/>
          </a:prstGeom>
        </p:spPr>
      </p:pic>
    </p:spTree>
    <p:extLst>
      <p:ext uri="{BB962C8B-B14F-4D97-AF65-F5344CB8AC3E}">
        <p14:creationId xmlns:p14="http://schemas.microsoft.com/office/powerpoint/2010/main" val="32399320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B1812585-C910-5300-40C0-457859DE726F}"/>
              </a:ext>
            </a:extLst>
          </p:cNvPr>
          <p:cNvSpPr txBox="1"/>
          <p:nvPr/>
        </p:nvSpPr>
        <p:spPr>
          <a:xfrm>
            <a:off x="1371600" y="2497941"/>
            <a:ext cx="15544800" cy="2438232"/>
          </a:xfrm>
          <a:prstGeom prst="rect">
            <a:avLst/>
          </a:prstGeom>
          <a:noFill/>
        </p:spPr>
        <p:txBody>
          <a:bodyPr wrap="square" rtlCol="0">
            <a:spAutoFit/>
          </a:bodyPr>
          <a:lstStyle/>
          <a:p>
            <a:pPr algn="just">
              <a:lnSpc>
                <a:spcPct val="107000"/>
              </a:lnSpc>
              <a:spcAft>
                <a:spcPts val="800"/>
              </a:spcAft>
            </a:pP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The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Paraw</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Regatta Festival or Iloilo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Paraw</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Regatta Festival is an annual festival held every third weekend of February in the Villa de Arevalo district, Iloilo City, Philippines. Its main event is a sailboat race in Iloilo Strait that features the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paraw</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a Visayan double-outrigger sail boat.</a:t>
            </a:r>
            <a:endParaRPr lang="en-PH" sz="3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D8F8B5FA-6685-8960-665E-659FA513878A}"/>
              </a:ext>
            </a:extLst>
          </p:cNvPr>
          <p:cNvSpPr txBox="1"/>
          <p:nvPr/>
        </p:nvSpPr>
        <p:spPr>
          <a:xfrm>
            <a:off x="1371600" y="1412314"/>
            <a:ext cx="15544800" cy="763542"/>
          </a:xfrm>
          <a:prstGeom prst="rect">
            <a:avLst/>
          </a:prstGeom>
          <a:noFill/>
        </p:spPr>
        <p:txBody>
          <a:bodyPr wrap="square" rtlCol="0">
            <a:spAutoFit/>
          </a:bodyPr>
          <a:lstStyle/>
          <a:p>
            <a:pPr algn="ctr">
              <a:lnSpc>
                <a:spcPct val="107000"/>
              </a:lnSpc>
              <a:spcAft>
                <a:spcPts val="800"/>
              </a:spcAft>
            </a:pPr>
            <a:r>
              <a:rPr lang="en-US" sz="4400" b="1" kern="100" dirty="0">
                <a:latin typeface="Segoe UI" panose="020B0502040204020203" pitchFamily="34" charset="0"/>
                <a:ea typeface="Calibri" panose="020F0502020204030204" pitchFamily="34" charset="0"/>
                <a:cs typeface="Times New Roman" panose="02020603050405020304" pitchFamily="18" charset="0"/>
              </a:rPr>
              <a:t>PARAW REGATTA </a:t>
            </a:r>
          </a:p>
        </p:txBody>
      </p:sp>
    </p:spTree>
    <p:extLst>
      <p:ext uri="{BB962C8B-B14F-4D97-AF65-F5344CB8AC3E}">
        <p14:creationId xmlns:p14="http://schemas.microsoft.com/office/powerpoint/2010/main" val="15729535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pic>
        <p:nvPicPr>
          <p:cNvPr id="5" name="Picture 4">
            <a:extLst>
              <a:ext uri="{FF2B5EF4-FFF2-40B4-BE49-F238E27FC236}">
                <a16:creationId xmlns:a16="http://schemas.microsoft.com/office/drawing/2014/main" id="{C264B91E-982B-F8CD-16BF-744738A488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 y="1333500"/>
            <a:ext cx="8224060" cy="4626034"/>
          </a:xfrm>
          <a:prstGeom prst="rect">
            <a:avLst/>
          </a:prstGeom>
        </p:spPr>
      </p:pic>
      <p:pic>
        <p:nvPicPr>
          <p:cNvPr id="10" name="Picture 9">
            <a:extLst>
              <a:ext uri="{FF2B5EF4-FFF2-40B4-BE49-F238E27FC236}">
                <a16:creationId xmlns:a16="http://schemas.microsoft.com/office/drawing/2014/main" id="{95610272-EF45-610D-FD9D-ED2AAE7CC5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68000" y="1048276"/>
            <a:ext cx="6853733" cy="3855225"/>
          </a:xfrm>
          <a:prstGeom prst="rect">
            <a:avLst/>
          </a:prstGeom>
        </p:spPr>
      </p:pic>
      <p:pic>
        <p:nvPicPr>
          <p:cNvPr id="13" name="Picture 12">
            <a:extLst>
              <a:ext uri="{FF2B5EF4-FFF2-40B4-BE49-F238E27FC236}">
                <a16:creationId xmlns:a16="http://schemas.microsoft.com/office/drawing/2014/main" id="{AF64F994-3F85-9A47-B831-8293475BBC2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34492" y="5219700"/>
            <a:ext cx="8224060" cy="4626034"/>
          </a:xfrm>
          <a:prstGeom prst="rect">
            <a:avLst/>
          </a:prstGeom>
        </p:spPr>
      </p:pic>
    </p:spTree>
    <p:extLst>
      <p:ext uri="{BB962C8B-B14F-4D97-AF65-F5344CB8AC3E}">
        <p14:creationId xmlns:p14="http://schemas.microsoft.com/office/powerpoint/2010/main" val="42378080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B1812585-C910-5300-40C0-457859DE726F}"/>
              </a:ext>
            </a:extLst>
          </p:cNvPr>
          <p:cNvSpPr txBox="1"/>
          <p:nvPr/>
        </p:nvSpPr>
        <p:spPr>
          <a:xfrm>
            <a:off x="1371600" y="2497941"/>
            <a:ext cx="15544800" cy="2438232"/>
          </a:xfrm>
          <a:prstGeom prst="rect">
            <a:avLst/>
          </a:prstGeom>
          <a:noFill/>
        </p:spPr>
        <p:txBody>
          <a:bodyPr wrap="square" rtlCol="0">
            <a:spAutoFit/>
          </a:bodyPr>
          <a:lstStyle/>
          <a:p>
            <a:pPr algn="just">
              <a:lnSpc>
                <a:spcPct val="107000"/>
              </a:lnSpc>
              <a:spcAft>
                <a:spcPts val="800"/>
              </a:spcAft>
            </a:pP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The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MassKara</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Festival is an annual festival with highlights held every 4th Sunday of October in Bacolod, Philippines. The most recent festival was held last October 30, 2021. The festival sites include the Bacolod Public Plaza, the </a:t>
            </a:r>
            <a:r>
              <a:rPr lang="en-US" sz="3600" kern="100" dirty="0" err="1">
                <a:effectLst/>
                <a:latin typeface="Palatino Linotype" panose="02040502050505030304" pitchFamily="18" charset="0"/>
                <a:ea typeface="Calibri" panose="020F0502020204030204" pitchFamily="34" charset="0"/>
                <a:cs typeface="Times New Roman" panose="02020603050405020304" pitchFamily="18" charset="0"/>
              </a:rPr>
              <a:t>Lacson</a:t>
            </a:r>
            <a:r>
              <a:rPr lang="en-US" sz="3600" kern="100" dirty="0">
                <a:effectLst/>
                <a:latin typeface="Palatino Linotype" panose="02040502050505030304" pitchFamily="18" charset="0"/>
                <a:ea typeface="Calibri" panose="020F0502020204030204" pitchFamily="34" charset="0"/>
                <a:cs typeface="Times New Roman" panose="02020603050405020304" pitchFamily="18" charset="0"/>
              </a:rPr>
              <a:t> Tourism Strip and the Bacolod City Government Center.</a:t>
            </a:r>
            <a:endParaRPr lang="en-PH" sz="3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D8F8B5FA-6685-8960-665E-659FA513878A}"/>
              </a:ext>
            </a:extLst>
          </p:cNvPr>
          <p:cNvSpPr txBox="1"/>
          <p:nvPr/>
        </p:nvSpPr>
        <p:spPr>
          <a:xfrm>
            <a:off x="1371600" y="1412314"/>
            <a:ext cx="15544800" cy="763542"/>
          </a:xfrm>
          <a:prstGeom prst="rect">
            <a:avLst/>
          </a:prstGeom>
          <a:noFill/>
        </p:spPr>
        <p:txBody>
          <a:bodyPr wrap="square" rtlCol="0">
            <a:spAutoFit/>
          </a:bodyPr>
          <a:lstStyle/>
          <a:p>
            <a:pPr algn="ctr">
              <a:lnSpc>
                <a:spcPct val="107000"/>
              </a:lnSpc>
              <a:spcAft>
                <a:spcPts val="800"/>
              </a:spcAft>
            </a:pPr>
            <a:r>
              <a:rPr lang="en-US" sz="4400" b="1" kern="100" dirty="0">
                <a:latin typeface="Segoe UI" panose="020B0502040204020203" pitchFamily="34" charset="0"/>
                <a:ea typeface="Calibri" panose="020F0502020204030204" pitchFamily="34" charset="0"/>
                <a:cs typeface="Times New Roman" panose="02020603050405020304" pitchFamily="18" charset="0"/>
              </a:rPr>
              <a:t>MASSKARA FESTIVAL</a:t>
            </a:r>
          </a:p>
        </p:txBody>
      </p:sp>
    </p:spTree>
    <p:extLst>
      <p:ext uri="{BB962C8B-B14F-4D97-AF65-F5344CB8AC3E}">
        <p14:creationId xmlns:p14="http://schemas.microsoft.com/office/powerpoint/2010/main" val="8243651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pic>
        <p:nvPicPr>
          <p:cNvPr id="9" name="Picture 8">
            <a:extLst>
              <a:ext uri="{FF2B5EF4-FFF2-40B4-BE49-F238E27FC236}">
                <a16:creationId xmlns:a16="http://schemas.microsoft.com/office/drawing/2014/main" id="{7EFA8E28-C31D-D82A-6013-16614AEDFC7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306015" y="1435350"/>
            <a:ext cx="11675969" cy="8114799"/>
          </a:xfrm>
          <a:prstGeom prst="rect">
            <a:avLst/>
          </a:prstGeom>
        </p:spPr>
      </p:pic>
    </p:spTree>
    <p:extLst>
      <p:ext uri="{BB962C8B-B14F-4D97-AF65-F5344CB8AC3E}">
        <p14:creationId xmlns:p14="http://schemas.microsoft.com/office/powerpoint/2010/main" val="29247339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7492510" y="7658100"/>
            <a:ext cx="3302980" cy="1492320"/>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459873" y="755928"/>
            <a:ext cx="9368254" cy="3539430"/>
          </a:xfrm>
          <a:prstGeom prst="rect">
            <a:avLst/>
          </a:prstGeom>
        </p:spPr>
        <p:txBody>
          <a:bodyPr wrap="square" lIns="0" tIns="0" rIns="0" bIns="0" rtlCol="0" anchor="t">
            <a:spAutoFit/>
          </a:bodyPr>
          <a:lstStyle/>
          <a:p>
            <a:pPr algn="ctr">
              <a:spcBef>
                <a:spcPct val="0"/>
              </a:spcBef>
            </a:pPr>
            <a:r>
              <a:rPr lang="en-US" sz="115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3776246" y="4914900"/>
            <a:ext cx="10735508" cy="2123658"/>
          </a:xfrm>
          <a:prstGeom prst="rect">
            <a:avLst/>
          </a:prstGeom>
          <a:noFill/>
        </p:spPr>
        <p:txBody>
          <a:bodyPr wrap="square" rtlCol="0">
            <a:spAutoFit/>
          </a:bodyPr>
          <a:lstStyle/>
          <a:p>
            <a:pPr algn="ctr"/>
            <a:r>
              <a:rPr lang="en-PH" sz="4400" dirty="0">
                <a:latin typeface="Arial Black" panose="020B0A04020102020204" pitchFamily="34" charset="0"/>
              </a:rPr>
              <a:t>TOPIC 1: </a:t>
            </a:r>
          </a:p>
          <a:p>
            <a:pPr algn="ctr"/>
            <a:r>
              <a:rPr lang="en-PH" sz="4400" dirty="0">
                <a:latin typeface="Arial Black" panose="020B0A04020102020204" pitchFamily="34" charset="0"/>
              </a:rPr>
              <a:t>RELIGIOUS AND SECULAR FESTIVALS</a:t>
            </a:r>
          </a:p>
        </p:txBody>
      </p:sp>
    </p:spTree>
    <p:extLst>
      <p:ext uri="{BB962C8B-B14F-4D97-AF65-F5344CB8AC3E}">
        <p14:creationId xmlns:p14="http://schemas.microsoft.com/office/powerpoint/2010/main" val="12415895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65CBB16E-1205-057F-17F6-318865F92F8B}"/>
              </a:ext>
            </a:extLst>
          </p:cNvPr>
          <p:cNvSpPr txBox="1"/>
          <p:nvPr/>
        </p:nvSpPr>
        <p:spPr>
          <a:xfrm>
            <a:off x="1371600" y="1866900"/>
            <a:ext cx="15544800" cy="5960221"/>
          </a:xfrm>
          <a:prstGeom prst="rect">
            <a:avLst/>
          </a:prstGeom>
          <a:noFill/>
        </p:spPr>
        <p:txBody>
          <a:bodyPr wrap="square" rtlCol="0">
            <a:spAutoFit/>
          </a:bodyPr>
          <a:lstStyle/>
          <a:p>
            <a:pPr algn="ctr">
              <a:lnSpc>
                <a:spcPct val="107000"/>
              </a:lnSpc>
              <a:spcAft>
                <a:spcPts val="800"/>
              </a:spcAft>
            </a:pPr>
            <a:r>
              <a:rPr lang="en-PH" sz="7200" kern="100" dirty="0">
                <a:effectLst/>
                <a:latin typeface="Palatino Linotype" panose="02040502050505030304" pitchFamily="18" charset="0"/>
                <a:ea typeface="Calibri" panose="020F0502020204030204" pitchFamily="34" charset="0"/>
                <a:cs typeface="Times New Roman" panose="02020603050405020304" pitchFamily="18" charset="0"/>
              </a:rPr>
              <a:t>Festivals is an extraordinary event celebrated by a community, centering on some characteristic aspect or aspects of that community and its religion or cultures. </a:t>
            </a:r>
          </a:p>
        </p:txBody>
      </p:sp>
    </p:spTree>
    <p:extLst>
      <p:ext uri="{BB962C8B-B14F-4D97-AF65-F5344CB8AC3E}">
        <p14:creationId xmlns:p14="http://schemas.microsoft.com/office/powerpoint/2010/main" val="20085732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65CBB16E-1205-057F-17F6-318865F92F8B}"/>
              </a:ext>
            </a:extLst>
          </p:cNvPr>
          <p:cNvSpPr txBox="1"/>
          <p:nvPr/>
        </p:nvSpPr>
        <p:spPr>
          <a:xfrm>
            <a:off x="1371600" y="1866900"/>
            <a:ext cx="15544800" cy="7653377"/>
          </a:xfrm>
          <a:prstGeom prst="rect">
            <a:avLst/>
          </a:prstGeom>
          <a:noFill/>
        </p:spPr>
        <p:txBody>
          <a:bodyPr wrap="square" rtlCol="0">
            <a:spAutoFit/>
          </a:bodyPr>
          <a:lstStyle/>
          <a:p>
            <a:pPr algn="ctr">
              <a:lnSpc>
                <a:spcPct val="107000"/>
              </a:lnSpc>
              <a:spcAft>
                <a:spcPts val="800"/>
              </a:spcAft>
            </a:pPr>
            <a:r>
              <a:rPr lang="en-US" sz="6600" kern="100" dirty="0">
                <a:effectLst/>
                <a:latin typeface="Palatino Linotype" panose="02040502050505030304" pitchFamily="18" charset="0"/>
                <a:ea typeface="Calibri" panose="020F0502020204030204" pitchFamily="34" charset="0"/>
                <a:cs typeface="Times New Roman" panose="02020603050405020304" pitchFamily="18" charset="0"/>
              </a:rPr>
              <a:t>Here in the Philippines, most of our festivals are Religion related or local community icon related. Here in the town of Leon, we celebrate </a:t>
            </a:r>
            <a:r>
              <a:rPr lang="en-US" sz="6600" kern="100" dirty="0" err="1">
                <a:effectLst/>
                <a:latin typeface="Palatino Linotype" panose="02040502050505030304" pitchFamily="18" charset="0"/>
                <a:ea typeface="Calibri" panose="020F0502020204030204" pitchFamily="34" charset="0"/>
                <a:cs typeface="Times New Roman" panose="02020603050405020304" pitchFamily="18" charset="0"/>
              </a:rPr>
              <a:t>Kaing</a:t>
            </a:r>
            <a:r>
              <a:rPr lang="en-US" sz="6600" kern="100" dirty="0">
                <a:effectLst/>
                <a:latin typeface="Palatino Linotype" panose="02040502050505030304" pitchFamily="18" charset="0"/>
                <a:ea typeface="Calibri" panose="020F0502020204030204" pitchFamily="34" charset="0"/>
                <a:cs typeface="Times New Roman" panose="02020603050405020304" pitchFamily="18" charset="0"/>
              </a:rPr>
              <a:t> Festival as a icon of the Municipality of Leon as a Fruit and Vegetable basket of Iloilo. </a:t>
            </a:r>
            <a:endParaRPr lang="en-PH" sz="6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087643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65CBB16E-1205-057F-17F6-318865F92F8B}"/>
              </a:ext>
            </a:extLst>
          </p:cNvPr>
          <p:cNvSpPr txBox="1"/>
          <p:nvPr/>
        </p:nvSpPr>
        <p:spPr>
          <a:xfrm>
            <a:off x="1371600" y="1866900"/>
            <a:ext cx="15544800" cy="6557949"/>
          </a:xfrm>
          <a:prstGeom prst="rect">
            <a:avLst/>
          </a:prstGeom>
          <a:noFill/>
        </p:spPr>
        <p:txBody>
          <a:bodyPr wrap="square" rtlCol="0">
            <a:spAutoFit/>
          </a:bodyPr>
          <a:lstStyle/>
          <a:p>
            <a:pPr algn="ctr">
              <a:lnSpc>
                <a:spcPct val="107000"/>
              </a:lnSpc>
              <a:spcAft>
                <a:spcPts val="800"/>
              </a:spcAft>
            </a:pPr>
            <a:r>
              <a:rPr lang="en-US" sz="6600" kern="100" dirty="0">
                <a:effectLst/>
                <a:latin typeface="Palatino Linotype" panose="02040502050505030304" pitchFamily="18" charset="0"/>
                <a:ea typeface="Calibri" panose="020F0502020204030204" pitchFamily="34" charset="0"/>
                <a:cs typeface="Times New Roman" panose="02020603050405020304" pitchFamily="18" charset="0"/>
              </a:rPr>
              <a:t>And if we look in the city of Iloilo, we have </a:t>
            </a:r>
            <a:r>
              <a:rPr lang="en-US" sz="6600" kern="100" dirty="0" err="1">
                <a:effectLst/>
                <a:latin typeface="Palatino Linotype" panose="02040502050505030304" pitchFamily="18" charset="0"/>
                <a:ea typeface="Calibri" panose="020F0502020204030204" pitchFamily="34" charset="0"/>
                <a:cs typeface="Times New Roman" panose="02020603050405020304" pitchFamily="18" charset="0"/>
              </a:rPr>
              <a:t>Dinagyang</a:t>
            </a:r>
            <a:r>
              <a:rPr lang="en-US" sz="6600" kern="100" dirty="0">
                <a:effectLst/>
                <a:latin typeface="Palatino Linotype" panose="02040502050505030304" pitchFamily="18" charset="0"/>
                <a:ea typeface="Calibri" panose="020F0502020204030204" pitchFamily="34" charset="0"/>
                <a:cs typeface="Times New Roman" panose="02020603050405020304" pitchFamily="18" charset="0"/>
              </a:rPr>
              <a:t> Festival which is more of a festival devoted to Senior Santo Niño. Other local examples are </a:t>
            </a:r>
            <a:r>
              <a:rPr lang="en-US" sz="6600" kern="100" dirty="0" err="1">
                <a:effectLst/>
                <a:latin typeface="Palatino Linotype" panose="02040502050505030304" pitchFamily="18" charset="0"/>
                <a:ea typeface="Calibri" panose="020F0502020204030204" pitchFamily="34" charset="0"/>
                <a:cs typeface="Times New Roman" panose="02020603050405020304" pitchFamily="18" charset="0"/>
              </a:rPr>
              <a:t>Saludan</a:t>
            </a:r>
            <a:r>
              <a:rPr lang="en-US" sz="6600" kern="100" dirty="0">
                <a:effectLst/>
                <a:latin typeface="Palatino Linotype" panose="02040502050505030304" pitchFamily="18" charset="0"/>
                <a:ea typeface="Calibri" panose="020F0502020204030204" pitchFamily="34" charset="0"/>
                <a:cs typeface="Times New Roman" panose="02020603050405020304" pitchFamily="18" charset="0"/>
              </a:rPr>
              <a:t> Festival of </a:t>
            </a:r>
            <a:r>
              <a:rPr lang="en-US" sz="6600" kern="100" dirty="0" err="1">
                <a:effectLst/>
                <a:latin typeface="Palatino Linotype" panose="02040502050505030304" pitchFamily="18" charset="0"/>
                <a:ea typeface="Calibri" panose="020F0502020204030204" pitchFamily="34" charset="0"/>
                <a:cs typeface="Times New Roman" panose="02020603050405020304" pitchFamily="18" charset="0"/>
              </a:rPr>
              <a:t>Tigbauan</a:t>
            </a:r>
            <a:r>
              <a:rPr lang="en-US" sz="6600" kern="100" dirty="0">
                <a:effectLst/>
                <a:latin typeface="Palatino Linotype" panose="02040502050505030304" pitchFamily="18" charset="0"/>
                <a:ea typeface="Calibri" panose="020F0502020204030204" pitchFamily="34" charset="0"/>
                <a:cs typeface="Times New Roman" panose="02020603050405020304" pitchFamily="18" charset="0"/>
              </a:rPr>
              <a:t> which is more about the agriculture, life and history. </a:t>
            </a:r>
            <a:endParaRPr lang="en-PH" sz="6600" kern="100" dirty="0">
              <a:effectLst/>
              <a:latin typeface="Palatino Linotype" panose="0204050205050503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0831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65CBB16E-1205-057F-17F6-318865F92F8B}"/>
              </a:ext>
            </a:extLst>
          </p:cNvPr>
          <p:cNvSpPr txBox="1"/>
          <p:nvPr/>
        </p:nvSpPr>
        <p:spPr>
          <a:xfrm>
            <a:off x="1371600" y="3507186"/>
            <a:ext cx="15544800" cy="3306290"/>
          </a:xfrm>
          <a:prstGeom prst="rect">
            <a:avLst/>
          </a:prstGeom>
          <a:noFill/>
        </p:spPr>
        <p:txBody>
          <a:bodyPr wrap="square" rtlCol="0">
            <a:spAutoFit/>
          </a:bodyPr>
          <a:lstStyle/>
          <a:p>
            <a:pPr algn="ctr">
              <a:lnSpc>
                <a:spcPct val="107000"/>
              </a:lnSpc>
              <a:spcAft>
                <a:spcPts val="800"/>
              </a:spcAft>
            </a:pPr>
            <a:r>
              <a:rPr lang="en-US" sz="6600" kern="100" dirty="0">
                <a:effectLst/>
                <a:latin typeface="Palatino Linotype" panose="02040502050505030304" pitchFamily="18" charset="0"/>
                <a:ea typeface="Calibri" panose="020F0502020204030204" pitchFamily="34" charset="0"/>
                <a:cs typeface="Times New Roman" panose="02020603050405020304" pitchFamily="18" charset="0"/>
              </a:rPr>
              <a:t>Most of our Festivals in existence for decades if not centuries, were the influence of Spain on us.</a:t>
            </a:r>
          </a:p>
        </p:txBody>
      </p:sp>
    </p:spTree>
    <p:extLst>
      <p:ext uri="{BB962C8B-B14F-4D97-AF65-F5344CB8AC3E}">
        <p14:creationId xmlns:p14="http://schemas.microsoft.com/office/powerpoint/2010/main" val="11159676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65CBB16E-1205-057F-17F6-318865F92F8B}"/>
              </a:ext>
            </a:extLst>
          </p:cNvPr>
          <p:cNvSpPr txBox="1"/>
          <p:nvPr/>
        </p:nvSpPr>
        <p:spPr>
          <a:xfrm>
            <a:off x="1524000" y="3390900"/>
            <a:ext cx="14478000" cy="3170099"/>
          </a:xfrm>
          <a:prstGeom prst="rect">
            <a:avLst/>
          </a:prstGeom>
          <a:noFill/>
        </p:spPr>
        <p:txBody>
          <a:bodyPr wrap="square" rtlCol="0">
            <a:spAutoFit/>
          </a:bodyPr>
          <a:lstStyle/>
          <a:p>
            <a:pPr algn="ctr"/>
            <a:r>
              <a:rPr lang="en-PH" sz="8800" b="1" dirty="0">
                <a:latin typeface="Segoe UI" panose="020B0502040204020203" pitchFamily="34" charset="0"/>
                <a:cs typeface="Segoe UI" panose="020B0502040204020203" pitchFamily="34" charset="0"/>
              </a:rPr>
              <a:t>TEH ANO RON KUNO ANG MGA FESTIVALS?</a:t>
            </a:r>
          </a:p>
          <a:p>
            <a:pPr algn="ctr"/>
            <a:endParaRPr lang="en-PH" sz="24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1617691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A429B06B-036A-6EF4-0EEB-20672F720C5F}"/>
              </a:ext>
            </a:extLst>
          </p:cNvPr>
          <p:cNvGrpSpPr/>
          <p:nvPr/>
        </p:nvGrpSpPr>
        <p:grpSpPr>
          <a:xfrm>
            <a:off x="473266" y="9029700"/>
            <a:ext cx="1638728" cy="740394"/>
            <a:chOff x="473266" y="9029700"/>
            <a:chExt cx="1638728" cy="740394"/>
          </a:xfrm>
        </p:grpSpPr>
        <p:pic>
          <p:nvPicPr>
            <p:cNvPr id="2" name="Picture 2"/>
            <p:cNvPicPr>
              <a:picLocks noChangeAspect="1"/>
            </p:cNvPicPr>
            <p:nvPr/>
          </p:nvPicPr>
          <p:blipFill>
            <a:blip r:embed="rId2"/>
            <a:srcRect/>
            <a:stretch>
              <a:fillRect/>
            </a:stretch>
          </p:blipFill>
          <p:spPr>
            <a:xfrm flipH="1">
              <a:off x="473266" y="9029700"/>
              <a:ext cx="740394" cy="740394"/>
            </a:xfrm>
            <a:prstGeom prst="rect">
              <a:avLst/>
            </a:prstGeom>
          </p:spPr>
        </p:pic>
        <p:pic>
          <p:nvPicPr>
            <p:cNvPr id="3" name="Picture 3"/>
            <p:cNvPicPr>
              <a:picLocks noChangeAspect="1"/>
            </p:cNvPicPr>
            <p:nvPr/>
          </p:nvPicPr>
          <p:blipFill>
            <a:blip r:embed="rId3"/>
            <a:srcRect/>
            <a:stretch>
              <a:fillRect/>
            </a:stretch>
          </p:blipFill>
          <p:spPr>
            <a:xfrm flipH="1">
              <a:off x="1371600" y="9029700"/>
              <a:ext cx="740394" cy="740394"/>
            </a:xfrm>
            <a:prstGeom prst="rect">
              <a:avLst/>
            </a:prstGeom>
          </p:spPr>
        </p:pic>
      </p:grpSp>
      <p:sp>
        <p:nvSpPr>
          <p:cNvPr id="8" name="TextBox 8"/>
          <p:cNvSpPr txBox="1"/>
          <p:nvPr/>
        </p:nvSpPr>
        <p:spPr>
          <a:xfrm>
            <a:off x="465892" y="342900"/>
            <a:ext cx="6620708" cy="677108"/>
          </a:xfrm>
          <a:prstGeom prst="rect">
            <a:avLst/>
          </a:prstGeom>
        </p:spPr>
        <p:txBody>
          <a:bodyPr wrap="square" lIns="0" tIns="0" rIns="0" bIns="0" rtlCol="0" anchor="t">
            <a:spAutoFit/>
          </a:bodyPr>
          <a:lstStyle/>
          <a:p>
            <a:pPr>
              <a:spcBef>
                <a:spcPct val="0"/>
              </a:spcBef>
            </a:pPr>
            <a:r>
              <a:rPr lang="en-US" sz="4400" dirty="0">
                <a:solidFill>
                  <a:srgbClr val="000000"/>
                </a:solidFill>
                <a:latin typeface="Findel"/>
              </a:rPr>
              <a:t>PHYSICAL EDUCATION</a:t>
            </a:r>
          </a:p>
        </p:txBody>
      </p:sp>
      <p:sp>
        <p:nvSpPr>
          <p:cNvPr id="7" name="TextBox 6">
            <a:extLst>
              <a:ext uri="{FF2B5EF4-FFF2-40B4-BE49-F238E27FC236}">
                <a16:creationId xmlns:a16="http://schemas.microsoft.com/office/drawing/2014/main" id="{43E1562D-C8F0-51A5-35E9-2932A2E897DE}"/>
              </a:ext>
            </a:extLst>
          </p:cNvPr>
          <p:cNvSpPr txBox="1"/>
          <p:nvPr/>
        </p:nvSpPr>
        <p:spPr>
          <a:xfrm>
            <a:off x="7086600" y="496788"/>
            <a:ext cx="10735508" cy="523220"/>
          </a:xfrm>
          <a:prstGeom prst="rect">
            <a:avLst/>
          </a:prstGeom>
          <a:noFill/>
        </p:spPr>
        <p:txBody>
          <a:bodyPr wrap="square" rtlCol="0">
            <a:spAutoFit/>
          </a:bodyPr>
          <a:lstStyle/>
          <a:p>
            <a:r>
              <a:rPr lang="en-PH" sz="2800" dirty="0">
                <a:latin typeface="Arial Black" panose="020B0A04020102020204" pitchFamily="34" charset="0"/>
              </a:rPr>
              <a:t>TOPIC 1: RELIGIOUS AND SECULAR FESTIVALS</a:t>
            </a:r>
          </a:p>
        </p:txBody>
      </p:sp>
      <p:sp>
        <p:nvSpPr>
          <p:cNvPr id="4" name="TextBox 3">
            <a:extLst>
              <a:ext uri="{FF2B5EF4-FFF2-40B4-BE49-F238E27FC236}">
                <a16:creationId xmlns:a16="http://schemas.microsoft.com/office/drawing/2014/main" id="{65CBB16E-1205-057F-17F6-318865F92F8B}"/>
              </a:ext>
            </a:extLst>
          </p:cNvPr>
          <p:cNvSpPr txBox="1"/>
          <p:nvPr/>
        </p:nvSpPr>
        <p:spPr>
          <a:xfrm>
            <a:off x="1371600" y="1562100"/>
            <a:ext cx="15544800" cy="702500"/>
          </a:xfrm>
          <a:prstGeom prst="rect">
            <a:avLst/>
          </a:prstGeom>
          <a:noFill/>
        </p:spPr>
        <p:txBody>
          <a:bodyPr wrap="square" rtlCol="0">
            <a:spAutoFit/>
          </a:bodyPr>
          <a:lstStyle/>
          <a:p>
            <a:pPr algn="ctr">
              <a:lnSpc>
                <a:spcPct val="107000"/>
              </a:lnSpc>
              <a:spcAft>
                <a:spcPts val="800"/>
              </a:spcAft>
            </a:pPr>
            <a:r>
              <a:rPr lang="en-US" sz="4000" kern="100" dirty="0">
                <a:effectLst/>
                <a:latin typeface="Segoe UI" panose="020B0502040204020203" pitchFamily="34" charset="0"/>
                <a:ea typeface="Calibri" panose="020F0502020204030204" pitchFamily="34" charset="0"/>
                <a:cs typeface="Times New Roman" panose="02020603050405020304" pitchFamily="18" charset="0"/>
              </a:rPr>
              <a:t>So, there’s two main classifications of festivals: Religious and Secular</a:t>
            </a:r>
          </a:p>
        </p:txBody>
      </p:sp>
      <p:sp>
        <p:nvSpPr>
          <p:cNvPr id="5" name="TextBox 4">
            <a:extLst>
              <a:ext uri="{FF2B5EF4-FFF2-40B4-BE49-F238E27FC236}">
                <a16:creationId xmlns:a16="http://schemas.microsoft.com/office/drawing/2014/main" id="{B92BC5FD-76A6-A7DD-4EB9-DD79F0BE48E6}"/>
              </a:ext>
            </a:extLst>
          </p:cNvPr>
          <p:cNvSpPr txBox="1"/>
          <p:nvPr/>
        </p:nvSpPr>
        <p:spPr>
          <a:xfrm>
            <a:off x="1371600" y="3009900"/>
            <a:ext cx="15544800" cy="3747436"/>
          </a:xfrm>
          <a:prstGeom prst="rect">
            <a:avLst/>
          </a:prstGeom>
          <a:noFill/>
        </p:spPr>
        <p:txBody>
          <a:bodyPr wrap="square" rtlCol="0">
            <a:spAutoFit/>
          </a:bodyPr>
          <a:lstStyle/>
          <a:p>
            <a:pPr>
              <a:lnSpc>
                <a:spcPct val="107000"/>
              </a:lnSpc>
              <a:spcAft>
                <a:spcPts val="800"/>
              </a:spcAft>
            </a:pPr>
            <a:r>
              <a:rPr lang="en-US" sz="4000" b="1" kern="100" dirty="0">
                <a:latin typeface="Segoe UI" panose="020B0502040204020203" pitchFamily="34" charset="0"/>
                <a:ea typeface="Calibri" panose="020F0502020204030204" pitchFamily="34" charset="0"/>
                <a:cs typeface="Times New Roman" panose="02020603050405020304" pitchFamily="18" charset="0"/>
              </a:rPr>
              <a:t>RELIGIOUS FESTIVALS</a:t>
            </a:r>
          </a:p>
          <a:p>
            <a:pPr>
              <a:lnSpc>
                <a:spcPct val="107000"/>
              </a:lnSpc>
              <a:spcAft>
                <a:spcPts val="800"/>
              </a:spcAft>
            </a:pPr>
            <a:r>
              <a:rPr lang="en-US" sz="4000" kern="100" dirty="0">
                <a:effectLst/>
                <a:latin typeface="Segoe UI" panose="020B0502040204020203" pitchFamily="34" charset="0"/>
                <a:ea typeface="Calibri" panose="020F0502020204030204" pitchFamily="34" charset="0"/>
                <a:cs typeface="Times New Roman" panose="02020603050405020304" pitchFamily="18" charset="0"/>
              </a:rPr>
              <a:t>	Of course, festivals with the relation to religious events beliefs.</a:t>
            </a:r>
          </a:p>
          <a:p>
            <a:pPr>
              <a:lnSpc>
                <a:spcPct val="107000"/>
              </a:lnSpc>
              <a:spcAft>
                <a:spcPts val="800"/>
              </a:spcAft>
            </a:pPr>
            <a:endParaRPr lang="en-US" sz="4000" kern="100" dirty="0">
              <a:latin typeface="Segoe UI" panose="020B0502040204020203"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4000" b="1" kern="100" dirty="0">
                <a:effectLst/>
                <a:latin typeface="Segoe UI" panose="020B0502040204020203" pitchFamily="34" charset="0"/>
                <a:ea typeface="Calibri" panose="020F0502020204030204" pitchFamily="34" charset="0"/>
                <a:cs typeface="Times New Roman" panose="02020603050405020304" pitchFamily="18" charset="0"/>
              </a:rPr>
              <a:t>SECULAR FESTIVALS</a:t>
            </a:r>
          </a:p>
          <a:p>
            <a:pPr>
              <a:lnSpc>
                <a:spcPct val="107000"/>
              </a:lnSpc>
              <a:spcAft>
                <a:spcPts val="800"/>
              </a:spcAft>
            </a:pPr>
            <a:r>
              <a:rPr lang="en-US" sz="4000" kern="100" dirty="0">
                <a:latin typeface="Segoe UI" panose="020B0502040204020203" pitchFamily="34" charset="0"/>
                <a:ea typeface="Calibri" panose="020F0502020204030204" pitchFamily="34" charset="0"/>
                <a:cs typeface="Times New Roman" panose="02020603050405020304" pitchFamily="18" charset="0"/>
              </a:rPr>
              <a:t>	Any festivals that doesn’t relate to religious events or beliefs.</a:t>
            </a:r>
            <a:r>
              <a:rPr lang="en-US" sz="4000" kern="100" dirty="0">
                <a:effectLst/>
                <a:latin typeface="Segoe UI" panose="020B0502040204020203"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1427643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265</TotalTime>
  <Words>1512</Words>
  <Application>Microsoft Office PowerPoint</Application>
  <PresentationFormat>Custom</PresentationFormat>
  <Paragraphs>142</Paragraphs>
  <Slides>39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Segoe UI</vt:lpstr>
      <vt:lpstr>Inter V Black</vt:lpstr>
      <vt:lpstr>Calibri</vt:lpstr>
      <vt:lpstr>Findel</vt:lpstr>
      <vt:lpstr>Palatino Linotype</vt:lpstr>
      <vt:lpstr>Arial</vt:lpstr>
      <vt:lpstr>Arial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MAPEH - PE - REPORTING</dc:title>
  <dc:creator>Calisnao</dc:creator>
  <cp:lastModifiedBy>Fitz Jyro Calisnao</cp:lastModifiedBy>
  <cp:revision>3</cp:revision>
  <dcterms:created xsi:type="dcterms:W3CDTF">2006-08-16T00:00:00Z</dcterms:created>
  <dcterms:modified xsi:type="dcterms:W3CDTF">2023-04-10T14:31:16Z</dcterms:modified>
  <dc:identifier>DAFfas-2yUc</dc:identifier>
</cp:coreProperties>
</file>

<file path=docProps/thumbnail.jpeg>
</file>